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3" r:id="rId2"/>
    <p:sldMasterId id="2147483703" r:id="rId3"/>
  </p:sldMasterIdLst>
  <p:notesMasterIdLst>
    <p:notesMasterId r:id="rId32"/>
  </p:notesMasterIdLst>
  <p:handoutMasterIdLst>
    <p:handoutMasterId r:id="rId33"/>
  </p:handoutMasterIdLst>
  <p:sldIdLst>
    <p:sldId id="838" r:id="rId4"/>
    <p:sldId id="804" r:id="rId5"/>
    <p:sldId id="805" r:id="rId6"/>
    <p:sldId id="806" r:id="rId7"/>
    <p:sldId id="808" r:id="rId8"/>
    <p:sldId id="809" r:id="rId9"/>
    <p:sldId id="325" r:id="rId10"/>
    <p:sldId id="814" r:id="rId11"/>
    <p:sldId id="824" r:id="rId12"/>
    <p:sldId id="828" r:id="rId13"/>
    <p:sldId id="832" r:id="rId14"/>
    <p:sldId id="831" r:id="rId15"/>
    <p:sldId id="829" r:id="rId16"/>
    <p:sldId id="830" r:id="rId17"/>
    <p:sldId id="833" r:id="rId18"/>
    <p:sldId id="834" r:id="rId19"/>
    <p:sldId id="815" r:id="rId20"/>
    <p:sldId id="816" r:id="rId21"/>
    <p:sldId id="817" r:id="rId22"/>
    <p:sldId id="818" r:id="rId23"/>
    <p:sldId id="819" r:id="rId24"/>
    <p:sldId id="820" r:id="rId25"/>
    <p:sldId id="835" r:id="rId26"/>
    <p:sldId id="843" r:id="rId27"/>
    <p:sldId id="844" r:id="rId28"/>
    <p:sldId id="845" r:id="rId29"/>
    <p:sldId id="847" r:id="rId30"/>
    <p:sldId id="846" r:id="rId31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756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FF"/>
    <a:srgbClr val="336699"/>
    <a:srgbClr val="EB494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5" autoAdjust="0"/>
    <p:restoredTop sz="90951" autoAdjust="0"/>
  </p:normalViewPr>
  <p:slideViewPr>
    <p:cSldViewPr>
      <p:cViewPr varScale="1">
        <p:scale>
          <a:sx n="90" d="100"/>
          <a:sy n="90" d="100"/>
        </p:scale>
        <p:origin x="-714" y="-96"/>
      </p:cViewPr>
      <p:guideLst>
        <p:guide orient="horz" pos="1620"/>
        <p:guide orient="horz" pos="175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448"/>
    </p:cViewPr>
  </p:sorterViewPr>
  <p:notesViewPr>
    <p:cSldViewPr showGuides="1">
      <p:cViewPr varScale="1">
        <p:scale>
          <a:sx n="83" d="100"/>
          <a:sy n="83" d="100"/>
        </p:scale>
        <p:origin x="5850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0C847A-B910-46A9-BA89-CF808A5488C2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AA7BC14-B59F-4ED3-8598-0ACD55D08DA0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00" b="0" dirty="0">
              <a:effectLst/>
            </a:rPr>
            <a:t>Повышенный</a:t>
          </a:r>
        </a:p>
      </dgm:t>
    </dgm:pt>
    <dgm:pt modelId="{9DC8F5B1-D17A-490C-8B27-713AD6FC605B}" type="parTrans" cxnId="{A84C79F8-348C-4AA7-A1E6-996E22CF2FFC}">
      <dgm:prSet custT="1"/>
      <dgm:spPr/>
      <dgm:t>
        <a:bodyPr/>
        <a:lstStyle/>
        <a:p>
          <a:endParaRPr lang="ru-RU" sz="1000" b="0" dirty="0">
            <a:effectLst/>
          </a:endParaRPr>
        </a:p>
      </dgm:t>
    </dgm:pt>
    <dgm:pt modelId="{FB84A397-860D-4614-8E67-F79B68271FC2}" type="sibTrans" cxnId="{A84C79F8-348C-4AA7-A1E6-996E22CF2FFC}">
      <dgm:prSet/>
      <dgm:spPr/>
      <dgm:t>
        <a:bodyPr/>
        <a:lstStyle/>
        <a:p>
          <a:endParaRPr lang="ru-RU" sz="1000" b="0" dirty="0">
            <a:effectLst/>
          </a:endParaRPr>
        </a:p>
      </dgm:t>
    </dgm:pt>
    <dgm:pt modelId="{4E65BE8A-3089-4C60-9BCE-0C6B35CA3EE7}">
      <dgm:prSet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00" b="0" dirty="0">
              <a:effectLst/>
            </a:rPr>
            <a:t>Высокий</a:t>
          </a:r>
          <a:endParaRPr lang="ru-RU" sz="1000" b="0" dirty="0"/>
        </a:p>
      </dgm:t>
    </dgm:pt>
    <dgm:pt modelId="{52FD60FC-7B28-4EE9-8230-84C33F870101}" type="parTrans" cxnId="{3FF8BBE6-12A9-4EAB-88C5-7C79FCCE6D4F}">
      <dgm:prSet custT="1"/>
      <dgm:spPr/>
      <dgm:t>
        <a:bodyPr/>
        <a:lstStyle/>
        <a:p>
          <a:endParaRPr lang="ru-RU" sz="1000" b="0" dirty="0"/>
        </a:p>
      </dgm:t>
    </dgm:pt>
    <dgm:pt modelId="{A4D97854-F41D-4459-830A-302F95F4D6E7}" type="sibTrans" cxnId="{3FF8BBE6-12A9-4EAB-88C5-7C79FCCE6D4F}">
      <dgm:prSet/>
      <dgm:spPr/>
      <dgm:t>
        <a:bodyPr/>
        <a:lstStyle/>
        <a:p>
          <a:endParaRPr lang="ru-RU" sz="1000" b="0" dirty="0"/>
        </a:p>
      </dgm:t>
    </dgm:pt>
    <dgm:pt modelId="{34D47823-2866-4065-B9D0-053117CA6D41}">
      <dgm:prSet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00" b="0" dirty="0"/>
            <a:t>21 одиннадцатиклассников (2,5%)</a:t>
          </a:r>
        </a:p>
      </dgm:t>
    </dgm:pt>
    <dgm:pt modelId="{E86411F2-C0A7-4B04-98DC-856004CE7CAD}" type="parTrans" cxnId="{6B96A1E7-5C36-423F-A447-9D7AC1B311D6}">
      <dgm:prSet custT="1"/>
      <dgm:spPr/>
      <dgm:t>
        <a:bodyPr/>
        <a:lstStyle/>
        <a:p>
          <a:endParaRPr lang="ru-RU" sz="1000" b="0" dirty="0"/>
        </a:p>
      </dgm:t>
    </dgm:pt>
    <dgm:pt modelId="{19D7CA5A-82E9-4EDF-8153-84A196C12F63}" type="sibTrans" cxnId="{6B96A1E7-5C36-423F-A447-9D7AC1B311D6}">
      <dgm:prSet/>
      <dgm:spPr/>
      <dgm:t>
        <a:bodyPr/>
        <a:lstStyle/>
        <a:p>
          <a:endParaRPr lang="ru-RU" sz="1000" b="0" dirty="0"/>
        </a:p>
      </dgm:t>
    </dgm:pt>
    <dgm:pt modelId="{AB38E12F-67F2-46F1-AA14-07E62FBA47F1}">
      <dgm:prSet custT="1"/>
      <dgm:spPr/>
      <dgm:t>
        <a:bodyPr/>
        <a:lstStyle/>
        <a:p>
          <a:r>
            <a:rPr lang="ru-RU" sz="1000" b="0" dirty="0"/>
            <a:t>259 девятиклассников (9,7%)</a:t>
          </a:r>
        </a:p>
      </dgm:t>
    </dgm:pt>
    <dgm:pt modelId="{C03C6722-1690-4BE2-9DCA-40EC8F85A7F0}" type="parTrans" cxnId="{5C60465C-B934-4F2F-A539-D6EB501999BA}">
      <dgm:prSet custT="1"/>
      <dgm:spPr/>
      <dgm:t>
        <a:bodyPr/>
        <a:lstStyle/>
        <a:p>
          <a:endParaRPr lang="ru-RU" sz="1000" b="0" dirty="0"/>
        </a:p>
      </dgm:t>
    </dgm:pt>
    <dgm:pt modelId="{A54A8DDB-15E1-49D4-B1F4-1D74E64ECA77}" type="sibTrans" cxnId="{5C60465C-B934-4F2F-A539-D6EB501999BA}">
      <dgm:prSet/>
      <dgm:spPr/>
      <dgm:t>
        <a:bodyPr/>
        <a:lstStyle/>
        <a:p>
          <a:endParaRPr lang="ru-RU" sz="1000" b="0" dirty="0"/>
        </a:p>
      </dgm:t>
    </dgm:pt>
    <dgm:pt modelId="{6570DF26-6B4E-47FD-BA67-95FCE195A2B4}">
      <dgm:prSet phldrT="[Текст]" custT="1"/>
      <dgm:spPr/>
      <dgm:t>
        <a:bodyPr/>
        <a:lstStyle/>
        <a:p>
          <a:r>
            <a:rPr lang="ru-RU" sz="1000" b="0" dirty="0">
              <a:effectLst/>
            </a:rPr>
            <a:t>Уровень эмоциональной тревожности</a:t>
          </a:r>
        </a:p>
      </dgm:t>
    </dgm:pt>
    <dgm:pt modelId="{66CD29A1-E5A2-4E82-987A-44311A7CEBF5}" type="sibTrans" cxnId="{2BA4A5F7-ECDF-4691-ABCA-439EC355DEC4}">
      <dgm:prSet/>
      <dgm:spPr/>
      <dgm:t>
        <a:bodyPr/>
        <a:lstStyle/>
        <a:p>
          <a:endParaRPr lang="ru-RU" sz="1000" b="0" dirty="0">
            <a:effectLst/>
          </a:endParaRPr>
        </a:p>
      </dgm:t>
    </dgm:pt>
    <dgm:pt modelId="{C0DF7AE4-4A01-46A3-AE94-020E42562E7C}" type="parTrans" cxnId="{2BA4A5F7-ECDF-4691-ABCA-439EC355DEC4}">
      <dgm:prSet/>
      <dgm:spPr/>
      <dgm:t>
        <a:bodyPr/>
        <a:lstStyle/>
        <a:p>
          <a:endParaRPr lang="ru-RU" sz="1000" b="0" dirty="0">
            <a:effectLst/>
          </a:endParaRPr>
        </a:p>
      </dgm:t>
    </dgm:pt>
    <dgm:pt modelId="{808E531B-3E5A-4D65-8225-6CB9C68CF990}">
      <dgm:prSet custT="1"/>
      <dgm:spPr/>
      <dgm:t>
        <a:bodyPr/>
        <a:lstStyle/>
        <a:p>
          <a:r>
            <a:rPr lang="ru-RU" sz="1000" b="0" dirty="0"/>
            <a:t>78 одиннадцатиклассников (9,1%)</a:t>
          </a:r>
        </a:p>
      </dgm:t>
    </dgm:pt>
    <dgm:pt modelId="{D0DE271D-CB42-4405-A117-75E05AF79FFD}" type="parTrans" cxnId="{D0662233-9BD9-4B1A-BDA7-9BB36BFC9D17}">
      <dgm:prSet/>
      <dgm:spPr/>
      <dgm:t>
        <a:bodyPr/>
        <a:lstStyle/>
        <a:p>
          <a:endParaRPr lang="ru-RU"/>
        </a:p>
      </dgm:t>
    </dgm:pt>
    <dgm:pt modelId="{7F74D453-D3F6-46BD-8E78-78F83DB841CB}" type="sibTrans" cxnId="{D0662233-9BD9-4B1A-BDA7-9BB36BFC9D17}">
      <dgm:prSet/>
      <dgm:spPr/>
      <dgm:t>
        <a:bodyPr/>
        <a:lstStyle/>
        <a:p>
          <a:endParaRPr lang="ru-RU"/>
        </a:p>
      </dgm:t>
    </dgm:pt>
    <dgm:pt modelId="{0D49D0F2-87BE-4769-97EF-9252BE52E56A}">
      <dgm:prSet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00" b="0" dirty="0"/>
            <a:t>81 девятиклассников (3,0%)</a:t>
          </a:r>
        </a:p>
      </dgm:t>
    </dgm:pt>
    <dgm:pt modelId="{2AF48005-E6B5-49ED-8D1E-50971B74EFB2}" type="sibTrans" cxnId="{24CDC347-817F-463E-BB0C-5F2688608C37}">
      <dgm:prSet/>
      <dgm:spPr/>
      <dgm:t>
        <a:bodyPr/>
        <a:lstStyle/>
        <a:p>
          <a:endParaRPr lang="ru-RU" sz="1000" b="0" dirty="0"/>
        </a:p>
      </dgm:t>
    </dgm:pt>
    <dgm:pt modelId="{0A4D7C00-50CA-4C8B-BAAD-D2A287C4ED04}" type="parTrans" cxnId="{24CDC347-817F-463E-BB0C-5F2688608C37}">
      <dgm:prSet custT="1"/>
      <dgm:spPr/>
      <dgm:t>
        <a:bodyPr/>
        <a:lstStyle/>
        <a:p>
          <a:endParaRPr lang="ru-RU" sz="1000" b="0" dirty="0"/>
        </a:p>
      </dgm:t>
    </dgm:pt>
    <dgm:pt modelId="{2C3CD9E5-52AD-4EE5-AFC1-052C5627AED3}" type="pres">
      <dgm:prSet presAssocID="{D10C847A-B910-46A9-BA89-CF808A5488C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845101-7535-44AA-AF4B-4CD6C3F4F4F7}" type="pres">
      <dgm:prSet presAssocID="{6570DF26-6B4E-47FD-BA67-95FCE195A2B4}" presName="root1" presStyleCnt="0"/>
      <dgm:spPr/>
    </dgm:pt>
    <dgm:pt modelId="{EE80C6B9-E0F9-41FF-ACD4-7418ACAB1184}" type="pres">
      <dgm:prSet presAssocID="{6570DF26-6B4E-47FD-BA67-95FCE195A2B4}" presName="LevelOneTextNode" presStyleLbl="node0" presStyleIdx="0" presStyleCnt="1" custScaleX="142649" custScaleY="187778" custLinFactNeighborX="-977" custLinFactNeighborY="356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931078-2BBC-46F3-939F-1C93135F9AB4}" type="pres">
      <dgm:prSet presAssocID="{6570DF26-6B4E-47FD-BA67-95FCE195A2B4}" presName="level2hierChild" presStyleCnt="0"/>
      <dgm:spPr/>
    </dgm:pt>
    <dgm:pt modelId="{9120FBFB-3D33-4A66-8A52-246A34324012}" type="pres">
      <dgm:prSet presAssocID="{9DC8F5B1-D17A-490C-8B27-713AD6FC605B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1FD660E1-39EF-4192-9C96-FA68B2359A23}" type="pres">
      <dgm:prSet presAssocID="{9DC8F5B1-D17A-490C-8B27-713AD6FC605B}" presName="connTx" presStyleLbl="parChTrans1D2" presStyleIdx="0" presStyleCnt="2"/>
      <dgm:spPr/>
      <dgm:t>
        <a:bodyPr/>
        <a:lstStyle/>
        <a:p>
          <a:endParaRPr lang="ru-RU"/>
        </a:p>
      </dgm:t>
    </dgm:pt>
    <dgm:pt modelId="{91EA773C-8C47-4E5A-950F-B9BED49F8559}" type="pres">
      <dgm:prSet presAssocID="{7AA7BC14-B59F-4ED3-8598-0ACD55D08DA0}" presName="root2" presStyleCnt="0"/>
      <dgm:spPr/>
    </dgm:pt>
    <dgm:pt modelId="{D18095EF-3BE3-4788-8511-25EA3F177E94}" type="pres">
      <dgm:prSet presAssocID="{7AA7BC14-B59F-4ED3-8598-0ACD55D08DA0}" presName="LevelTwoTextNode" presStyleLbl="node2" presStyleIdx="0" presStyleCnt="2" custScaleX="1159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F35AAC-591A-44AB-A656-D9E3E2957CC5}" type="pres">
      <dgm:prSet presAssocID="{7AA7BC14-B59F-4ED3-8598-0ACD55D08DA0}" presName="level3hierChild" presStyleCnt="0"/>
      <dgm:spPr/>
    </dgm:pt>
    <dgm:pt modelId="{0568F476-90C5-41D7-B2AC-DCF65B8A58E2}" type="pres">
      <dgm:prSet presAssocID="{C03C6722-1690-4BE2-9DCA-40EC8F85A7F0}" presName="conn2-1" presStyleLbl="parChTrans1D3" presStyleIdx="0" presStyleCnt="4"/>
      <dgm:spPr/>
      <dgm:t>
        <a:bodyPr/>
        <a:lstStyle/>
        <a:p>
          <a:endParaRPr lang="ru-RU"/>
        </a:p>
      </dgm:t>
    </dgm:pt>
    <dgm:pt modelId="{4180942B-FDE7-46A7-941E-2D726F27F07C}" type="pres">
      <dgm:prSet presAssocID="{C03C6722-1690-4BE2-9DCA-40EC8F85A7F0}" presName="connTx" presStyleLbl="parChTrans1D3" presStyleIdx="0" presStyleCnt="4"/>
      <dgm:spPr/>
      <dgm:t>
        <a:bodyPr/>
        <a:lstStyle/>
        <a:p>
          <a:endParaRPr lang="ru-RU"/>
        </a:p>
      </dgm:t>
    </dgm:pt>
    <dgm:pt modelId="{724495A4-2511-4247-A115-90409C95F7CD}" type="pres">
      <dgm:prSet presAssocID="{AB38E12F-67F2-46F1-AA14-07E62FBA47F1}" presName="root2" presStyleCnt="0"/>
      <dgm:spPr/>
    </dgm:pt>
    <dgm:pt modelId="{EFB4F4E6-8BF3-4E53-913B-C638D06A6F1E}" type="pres">
      <dgm:prSet presAssocID="{AB38E12F-67F2-46F1-AA14-07E62FBA47F1}" presName="LevelTwoTextNode" presStyleLbl="node3" presStyleIdx="0" presStyleCnt="4" custScaleX="375196" custLinFactNeighborX="8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4262F32-C4C1-4720-BF2B-60B5534EB567}" type="pres">
      <dgm:prSet presAssocID="{AB38E12F-67F2-46F1-AA14-07E62FBA47F1}" presName="level3hierChild" presStyleCnt="0"/>
      <dgm:spPr/>
    </dgm:pt>
    <dgm:pt modelId="{A93643E4-087E-49D5-9575-18C021307BEA}" type="pres">
      <dgm:prSet presAssocID="{D0DE271D-CB42-4405-A117-75E05AF79FFD}" presName="conn2-1" presStyleLbl="parChTrans1D3" presStyleIdx="1" presStyleCnt="4"/>
      <dgm:spPr/>
      <dgm:t>
        <a:bodyPr/>
        <a:lstStyle/>
        <a:p>
          <a:endParaRPr lang="ru-RU"/>
        </a:p>
      </dgm:t>
    </dgm:pt>
    <dgm:pt modelId="{0C5C4867-8801-4E63-8CC3-27AD1073298C}" type="pres">
      <dgm:prSet presAssocID="{D0DE271D-CB42-4405-A117-75E05AF79FFD}" presName="connTx" presStyleLbl="parChTrans1D3" presStyleIdx="1" presStyleCnt="4"/>
      <dgm:spPr/>
      <dgm:t>
        <a:bodyPr/>
        <a:lstStyle/>
        <a:p>
          <a:endParaRPr lang="ru-RU"/>
        </a:p>
      </dgm:t>
    </dgm:pt>
    <dgm:pt modelId="{847AC8EF-FEC3-41F1-BFD7-8E2D81E04743}" type="pres">
      <dgm:prSet presAssocID="{808E531B-3E5A-4D65-8225-6CB9C68CF990}" presName="root2" presStyleCnt="0"/>
      <dgm:spPr/>
    </dgm:pt>
    <dgm:pt modelId="{1B3B1D71-A96B-4DFB-B10A-86BB7A8E94FF}" type="pres">
      <dgm:prSet presAssocID="{808E531B-3E5A-4D65-8225-6CB9C68CF990}" presName="LevelTwoTextNode" presStyleLbl="node3" presStyleIdx="1" presStyleCnt="4" custScaleX="3777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BD2740-68B9-48A9-B0DF-F62E1E06FD5F}" type="pres">
      <dgm:prSet presAssocID="{808E531B-3E5A-4D65-8225-6CB9C68CF990}" presName="level3hierChild" presStyleCnt="0"/>
      <dgm:spPr/>
    </dgm:pt>
    <dgm:pt modelId="{99B872B1-7FE5-4570-8CA4-92ABD746A48F}" type="pres">
      <dgm:prSet presAssocID="{52FD60FC-7B28-4EE9-8230-84C33F870101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42F9D3A8-DEFC-4720-AB49-F823DFE5888D}" type="pres">
      <dgm:prSet presAssocID="{52FD60FC-7B28-4EE9-8230-84C33F870101}" presName="connTx" presStyleLbl="parChTrans1D2" presStyleIdx="1" presStyleCnt="2"/>
      <dgm:spPr/>
      <dgm:t>
        <a:bodyPr/>
        <a:lstStyle/>
        <a:p>
          <a:endParaRPr lang="ru-RU"/>
        </a:p>
      </dgm:t>
    </dgm:pt>
    <dgm:pt modelId="{095C0C4D-52BD-4067-819F-7D9D6F0CDEEF}" type="pres">
      <dgm:prSet presAssocID="{4E65BE8A-3089-4C60-9BCE-0C6B35CA3EE7}" presName="root2" presStyleCnt="0"/>
      <dgm:spPr/>
    </dgm:pt>
    <dgm:pt modelId="{23022D70-978B-49DE-B049-8D03110BD188}" type="pres">
      <dgm:prSet presAssocID="{4E65BE8A-3089-4C60-9BCE-0C6B35CA3EE7}" presName="LevelTwoTextNode" presStyleLbl="node2" presStyleIdx="1" presStyleCnt="2" custScaleX="115563" custLinFactNeighborX="-202" custLinFactNeighborY="372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DD9A7F-79A2-4944-AD31-C1A2378C7EEF}" type="pres">
      <dgm:prSet presAssocID="{4E65BE8A-3089-4C60-9BCE-0C6B35CA3EE7}" presName="level3hierChild" presStyleCnt="0"/>
      <dgm:spPr/>
    </dgm:pt>
    <dgm:pt modelId="{7A7BE3AB-A01F-4217-AE9C-C53799D4D415}" type="pres">
      <dgm:prSet presAssocID="{0A4D7C00-50CA-4C8B-BAAD-D2A287C4ED04}" presName="conn2-1" presStyleLbl="parChTrans1D3" presStyleIdx="2" presStyleCnt="4"/>
      <dgm:spPr/>
      <dgm:t>
        <a:bodyPr/>
        <a:lstStyle/>
        <a:p>
          <a:endParaRPr lang="ru-RU"/>
        </a:p>
      </dgm:t>
    </dgm:pt>
    <dgm:pt modelId="{411DE944-5FAB-48A0-81D7-6B1419869A1B}" type="pres">
      <dgm:prSet presAssocID="{0A4D7C00-50CA-4C8B-BAAD-D2A287C4ED04}" presName="connTx" presStyleLbl="parChTrans1D3" presStyleIdx="2" presStyleCnt="4"/>
      <dgm:spPr/>
      <dgm:t>
        <a:bodyPr/>
        <a:lstStyle/>
        <a:p>
          <a:endParaRPr lang="ru-RU"/>
        </a:p>
      </dgm:t>
    </dgm:pt>
    <dgm:pt modelId="{3249E11A-7966-4509-9B20-A5F6C8E4AD13}" type="pres">
      <dgm:prSet presAssocID="{0D49D0F2-87BE-4769-97EF-9252BE52E56A}" presName="root2" presStyleCnt="0"/>
      <dgm:spPr/>
    </dgm:pt>
    <dgm:pt modelId="{67CC23FF-094A-4FB4-9F33-A8726C0E3DB9}" type="pres">
      <dgm:prSet presAssocID="{0D49D0F2-87BE-4769-97EF-9252BE52E56A}" presName="LevelTwoTextNode" presStyleLbl="node3" presStyleIdx="2" presStyleCnt="4" custScaleX="378204" custLinFactNeighborX="-1533" custLinFactNeighborY="282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91A7F7-CF7F-478A-92DC-25B6BFD7DEF5}" type="pres">
      <dgm:prSet presAssocID="{0D49D0F2-87BE-4769-97EF-9252BE52E56A}" presName="level3hierChild" presStyleCnt="0"/>
      <dgm:spPr/>
    </dgm:pt>
    <dgm:pt modelId="{EEB54F54-3717-4EFF-AE63-5F0B675F884C}" type="pres">
      <dgm:prSet presAssocID="{E86411F2-C0A7-4B04-98DC-856004CE7CAD}" presName="conn2-1" presStyleLbl="parChTrans1D3" presStyleIdx="3" presStyleCnt="4"/>
      <dgm:spPr/>
      <dgm:t>
        <a:bodyPr/>
        <a:lstStyle/>
        <a:p>
          <a:endParaRPr lang="ru-RU"/>
        </a:p>
      </dgm:t>
    </dgm:pt>
    <dgm:pt modelId="{07003EE1-E3AB-4215-8B8A-3A45213324DC}" type="pres">
      <dgm:prSet presAssocID="{E86411F2-C0A7-4B04-98DC-856004CE7CAD}" presName="connTx" presStyleLbl="parChTrans1D3" presStyleIdx="3" presStyleCnt="4"/>
      <dgm:spPr/>
      <dgm:t>
        <a:bodyPr/>
        <a:lstStyle/>
        <a:p>
          <a:endParaRPr lang="ru-RU"/>
        </a:p>
      </dgm:t>
    </dgm:pt>
    <dgm:pt modelId="{DDF4C037-627F-45CE-A232-AD76EEFE6AE1}" type="pres">
      <dgm:prSet presAssocID="{34D47823-2866-4065-B9D0-053117CA6D41}" presName="root2" presStyleCnt="0"/>
      <dgm:spPr/>
    </dgm:pt>
    <dgm:pt modelId="{F7120344-5780-4FD4-8DE3-66CA6ED2DC3F}" type="pres">
      <dgm:prSet presAssocID="{34D47823-2866-4065-B9D0-053117CA6D41}" presName="LevelTwoTextNode" presStyleLbl="node3" presStyleIdx="3" presStyleCnt="4" custScaleX="379189" custLinFactNeighborX="-1533" custLinFactNeighborY="361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73328A-A178-426A-93EA-DCE0906A5DFE}" type="pres">
      <dgm:prSet presAssocID="{34D47823-2866-4065-B9D0-053117CA6D41}" presName="level3hierChild" presStyleCnt="0"/>
      <dgm:spPr/>
    </dgm:pt>
  </dgm:ptLst>
  <dgm:cxnLst>
    <dgm:cxn modelId="{FAA26459-C3EE-4447-BA7D-A27E7F986FEA}" type="presOf" srcId="{9DC8F5B1-D17A-490C-8B27-713AD6FC605B}" destId="{1FD660E1-39EF-4192-9C96-FA68B2359A23}" srcOrd="1" destOrd="0" presId="urn:microsoft.com/office/officeart/2005/8/layout/hierarchy2"/>
    <dgm:cxn modelId="{3FF8BBE6-12A9-4EAB-88C5-7C79FCCE6D4F}" srcId="{6570DF26-6B4E-47FD-BA67-95FCE195A2B4}" destId="{4E65BE8A-3089-4C60-9BCE-0C6B35CA3EE7}" srcOrd="1" destOrd="0" parTransId="{52FD60FC-7B28-4EE9-8230-84C33F870101}" sibTransId="{A4D97854-F41D-4459-830A-302F95F4D6E7}"/>
    <dgm:cxn modelId="{290A2DA1-B3BF-463C-AAA3-D0EE2B22B498}" type="presOf" srcId="{808E531B-3E5A-4D65-8225-6CB9C68CF990}" destId="{1B3B1D71-A96B-4DFB-B10A-86BB7A8E94FF}" srcOrd="0" destOrd="0" presId="urn:microsoft.com/office/officeart/2005/8/layout/hierarchy2"/>
    <dgm:cxn modelId="{A84C79F8-348C-4AA7-A1E6-996E22CF2FFC}" srcId="{6570DF26-6B4E-47FD-BA67-95FCE195A2B4}" destId="{7AA7BC14-B59F-4ED3-8598-0ACD55D08DA0}" srcOrd="0" destOrd="0" parTransId="{9DC8F5B1-D17A-490C-8B27-713AD6FC605B}" sibTransId="{FB84A397-860D-4614-8E67-F79B68271FC2}"/>
    <dgm:cxn modelId="{3AA57607-A05F-44DA-9E5F-055E891DD299}" type="presOf" srcId="{E86411F2-C0A7-4B04-98DC-856004CE7CAD}" destId="{07003EE1-E3AB-4215-8B8A-3A45213324DC}" srcOrd="1" destOrd="0" presId="urn:microsoft.com/office/officeart/2005/8/layout/hierarchy2"/>
    <dgm:cxn modelId="{34EA3BE7-DB09-4AF0-BFE3-EFA4E4FB3DB0}" type="presOf" srcId="{4E65BE8A-3089-4C60-9BCE-0C6B35CA3EE7}" destId="{23022D70-978B-49DE-B049-8D03110BD188}" srcOrd="0" destOrd="0" presId="urn:microsoft.com/office/officeart/2005/8/layout/hierarchy2"/>
    <dgm:cxn modelId="{E1A966CB-21AF-4B65-A6F2-EB6EE2E4A844}" type="presOf" srcId="{52FD60FC-7B28-4EE9-8230-84C33F870101}" destId="{99B872B1-7FE5-4570-8CA4-92ABD746A48F}" srcOrd="0" destOrd="0" presId="urn:microsoft.com/office/officeart/2005/8/layout/hierarchy2"/>
    <dgm:cxn modelId="{0FEC1884-E28F-4B42-B28B-740C90C064B8}" type="presOf" srcId="{AB38E12F-67F2-46F1-AA14-07E62FBA47F1}" destId="{EFB4F4E6-8BF3-4E53-913B-C638D06A6F1E}" srcOrd="0" destOrd="0" presId="urn:microsoft.com/office/officeart/2005/8/layout/hierarchy2"/>
    <dgm:cxn modelId="{D0662233-9BD9-4B1A-BDA7-9BB36BFC9D17}" srcId="{7AA7BC14-B59F-4ED3-8598-0ACD55D08DA0}" destId="{808E531B-3E5A-4D65-8225-6CB9C68CF990}" srcOrd="1" destOrd="0" parTransId="{D0DE271D-CB42-4405-A117-75E05AF79FFD}" sibTransId="{7F74D453-D3F6-46BD-8E78-78F83DB841CB}"/>
    <dgm:cxn modelId="{37A5BC8F-C7E9-41A0-B121-BDB1FE55053E}" type="presOf" srcId="{C03C6722-1690-4BE2-9DCA-40EC8F85A7F0}" destId="{0568F476-90C5-41D7-B2AC-DCF65B8A58E2}" srcOrd="0" destOrd="0" presId="urn:microsoft.com/office/officeart/2005/8/layout/hierarchy2"/>
    <dgm:cxn modelId="{ACF32B51-4D6E-4AEE-882F-571225DCB399}" type="presOf" srcId="{34D47823-2866-4065-B9D0-053117CA6D41}" destId="{F7120344-5780-4FD4-8DE3-66CA6ED2DC3F}" srcOrd="0" destOrd="0" presId="urn:microsoft.com/office/officeart/2005/8/layout/hierarchy2"/>
    <dgm:cxn modelId="{2BA4A5F7-ECDF-4691-ABCA-439EC355DEC4}" srcId="{D10C847A-B910-46A9-BA89-CF808A5488C2}" destId="{6570DF26-6B4E-47FD-BA67-95FCE195A2B4}" srcOrd="0" destOrd="0" parTransId="{C0DF7AE4-4A01-46A3-AE94-020E42562E7C}" sibTransId="{66CD29A1-E5A2-4E82-987A-44311A7CEBF5}"/>
    <dgm:cxn modelId="{24CDC347-817F-463E-BB0C-5F2688608C37}" srcId="{4E65BE8A-3089-4C60-9BCE-0C6B35CA3EE7}" destId="{0D49D0F2-87BE-4769-97EF-9252BE52E56A}" srcOrd="0" destOrd="0" parTransId="{0A4D7C00-50CA-4C8B-BAAD-D2A287C4ED04}" sibTransId="{2AF48005-E6B5-49ED-8D1E-50971B74EFB2}"/>
    <dgm:cxn modelId="{2FA83950-5F64-4721-BE3F-B7CB11D8A1EB}" type="presOf" srcId="{7AA7BC14-B59F-4ED3-8598-0ACD55D08DA0}" destId="{D18095EF-3BE3-4788-8511-25EA3F177E94}" srcOrd="0" destOrd="0" presId="urn:microsoft.com/office/officeart/2005/8/layout/hierarchy2"/>
    <dgm:cxn modelId="{B13C1615-5F4B-4B67-A639-F145E0E5094B}" type="presOf" srcId="{0D49D0F2-87BE-4769-97EF-9252BE52E56A}" destId="{67CC23FF-094A-4FB4-9F33-A8726C0E3DB9}" srcOrd="0" destOrd="0" presId="urn:microsoft.com/office/officeart/2005/8/layout/hierarchy2"/>
    <dgm:cxn modelId="{ED0A8844-9227-4238-8CD2-AB198F4FB875}" type="presOf" srcId="{D0DE271D-CB42-4405-A117-75E05AF79FFD}" destId="{A93643E4-087E-49D5-9575-18C021307BEA}" srcOrd="0" destOrd="0" presId="urn:microsoft.com/office/officeart/2005/8/layout/hierarchy2"/>
    <dgm:cxn modelId="{773191DB-723B-4DD7-A193-124920413984}" type="presOf" srcId="{E86411F2-C0A7-4B04-98DC-856004CE7CAD}" destId="{EEB54F54-3717-4EFF-AE63-5F0B675F884C}" srcOrd="0" destOrd="0" presId="urn:microsoft.com/office/officeart/2005/8/layout/hierarchy2"/>
    <dgm:cxn modelId="{5C60465C-B934-4F2F-A539-D6EB501999BA}" srcId="{7AA7BC14-B59F-4ED3-8598-0ACD55D08DA0}" destId="{AB38E12F-67F2-46F1-AA14-07E62FBA47F1}" srcOrd="0" destOrd="0" parTransId="{C03C6722-1690-4BE2-9DCA-40EC8F85A7F0}" sibTransId="{A54A8DDB-15E1-49D4-B1F4-1D74E64ECA77}"/>
    <dgm:cxn modelId="{FC4FBD25-05B2-401D-AC80-84D323AE08F7}" type="presOf" srcId="{9DC8F5B1-D17A-490C-8B27-713AD6FC605B}" destId="{9120FBFB-3D33-4A66-8A52-246A34324012}" srcOrd="0" destOrd="0" presId="urn:microsoft.com/office/officeart/2005/8/layout/hierarchy2"/>
    <dgm:cxn modelId="{3592E6D1-5ED3-4A3E-ABCD-AB99EA9DDFF7}" type="presOf" srcId="{C03C6722-1690-4BE2-9DCA-40EC8F85A7F0}" destId="{4180942B-FDE7-46A7-941E-2D726F27F07C}" srcOrd="1" destOrd="0" presId="urn:microsoft.com/office/officeart/2005/8/layout/hierarchy2"/>
    <dgm:cxn modelId="{DB7F64B2-C83F-4EB0-9FD8-18F90E2B65E5}" type="presOf" srcId="{0A4D7C00-50CA-4C8B-BAAD-D2A287C4ED04}" destId="{7A7BE3AB-A01F-4217-AE9C-C53799D4D415}" srcOrd="0" destOrd="0" presId="urn:microsoft.com/office/officeart/2005/8/layout/hierarchy2"/>
    <dgm:cxn modelId="{AAB0057E-239E-4286-B954-5B08A63F9BB6}" type="presOf" srcId="{52FD60FC-7B28-4EE9-8230-84C33F870101}" destId="{42F9D3A8-DEFC-4720-AB49-F823DFE5888D}" srcOrd="1" destOrd="0" presId="urn:microsoft.com/office/officeart/2005/8/layout/hierarchy2"/>
    <dgm:cxn modelId="{6B96A1E7-5C36-423F-A447-9D7AC1B311D6}" srcId="{4E65BE8A-3089-4C60-9BCE-0C6B35CA3EE7}" destId="{34D47823-2866-4065-B9D0-053117CA6D41}" srcOrd="1" destOrd="0" parTransId="{E86411F2-C0A7-4B04-98DC-856004CE7CAD}" sibTransId="{19D7CA5A-82E9-4EDF-8153-84A196C12F63}"/>
    <dgm:cxn modelId="{90554445-40BF-46CF-BBA6-E8E82D921BCF}" type="presOf" srcId="{0A4D7C00-50CA-4C8B-BAAD-D2A287C4ED04}" destId="{411DE944-5FAB-48A0-81D7-6B1419869A1B}" srcOrd="1" destOrd="0" presId="urn:microsoft.com/office/officeart/2005/8/layout/hierarchy2"/>
    <dgm:cxn modelId="{B7E8DE0D-8CF2-482A-84DB-D4FE0CB7E631}" type="presOf" srcId="{D0DE271D-CB42-4405-A117-75E05AF79FFD}" destId="{0C5C4867-8801-4E63-8CC3-27AD1073298C}" srcOrd="1" destOrd="0" presId="urn:microsoft.com/office/officeart/2005/8/layout/hierarchy2"/>
    <dgm:cxn modelId="{B705B755-6605-4CE9-8678-6EB7BBA7C382}" type="presOf" srcId="{D10C847A-B910-46A9-BA89-CF808A5488C2}" destId="{2C3CD9E5-52AD-4EE5-AFC1-052C5627AED3}" srcOrd="0" destOrd="0" presId="urn:microsoft.com/office/officeart/2005/8/layout/hierarchy2"/>
    <dgm:cxn modelId="{99BA5428-FA94-4184-A24F-A059B1B6285E}" type="presOf" srcId="{6570DF26-6B4E-47FD-BA67-95FCE195A2B4}" destId="{EE80C6B9-E0F9-41FF-ACD4-7418ACAB1184}" srcOrd="0" destOrd="0" presId="urn:microsoft.com/office/officeart/2005/8/layout/hierarchy2"/>
    <dgm:cxn modelId="{F02643A6-F58C-4DB5-B2DE-BDF5A5738E90}" type="presParOf" srcId="{2C3CD9E5-52AD-4EE5-AFC1-052C5627AED3}" destId="{9B845101-7535-44AA-AF4B-4CD6C3F4F4F7}" srcOrd="0" destOrd="0" presId="urn:microsoft.com/office/officeart/2005/8/layout/hierarchy2"/>
    <dgm:cxn modelId="{EAF56A21-882C-4C5C-BBBE-9EEF8DA6DB9A}" type="presParOf" srcId="{9B845101-7535-44AA-AF4B-4CD6C3F4F4F7}" destId="{EE80C6B9-E0F9-41FF-ACD4-7418ACAB1184}" srcOrd="0" destOrd="0" presId="urn:microsoft.com/office/officeart/2005/8/layout/hierarchy2"/>
    <dgm:cxn modelId="{A05793C4-AA54-47FD-969B-DB266F0FB7D1}" type="presParOf" srcId="{9B845101-7535-44AA-AF4B-4CD6C3F4F4F7}" destId="{21931078-2BBC-46F3-939F-1C93135F9AB4}" srcOrd="1" destOrd="0" presId="urn:microsoft.com/office/officeart/2005/8/layout/hierarchy2"/>
    <dgm:cxn modelId="{9B20A717-79F0-4C16-B8E7-799B998DB2B6}" type="presParOf" srcId="{21931078-2BBC-46F3-939F-1C93135F9AB4}" destId="{9120FBFB-3D33-4A66-8A52-246A34324012}" srcOrd="0" destOrd="0" presId="urn:microsoft.com/office/officeart/2005/8/layout/hierarchy2"/>
    <dgm:cxn modelId="{B79E54C0-152E-4955-8DEF-1BA91637C587}" type="presParOf" srcId="{9120FBFB-3D33-4A66-8A52-246A34324012}" destId="{1FD660E1-39EF-4192-9C96-FA68B2359A23}" srcOrd="0" destOrd="0" presId="urn:microsoft.com/office/officeart/2005/8/layout/hierarchy2"/>
    <dgm:cxn modelId="{69DD4903-FE8E-421A-9A2F-349950BE0E52}" type="presParOf" srcId="{21931078-2BBC-46F3-939F-1C93135F9AB4}" destId="{91EA773C-8C47-4E5A-950F-B9BED49F8559}" srcOrd="1" destOrd="0" presId="urn:microsoft.com/office/officeart/2005/8/layout/hierarchy2"/>
    <dgm:cxn modelId="{09F4B42D-01F9-41BA-BA64-C7F580BA50DC}" type="presParOf" srcId="{91EA773C-8C47-4E5A-950F-B9BED49F8559}" destId="{D18095EF-3BE3-4788-8511-25EA3F177E94}" srcOrd="0" destOrd="0" presId="urn:microsoft.com/office/officeart/2005/8/layout/hierarchy2"/>
    <dgm:cxn modelId="{23719274-4332-484A-AA87-4BFC5425B8BE}" type="presParOf" srcId="{91EA773C-8C47-4E5A-950F-B9BED49F8559}" destId="{F0F35AAC-591A-44AB-A656-D9E3E2957CC5}" srcOrd="1" destOrd="0" presId="urn:microsoft.com/office/officeart/2005/8/layout/hierarchy2"/>
    <dgm:cxn modelId="{C6244A81-DF5B-4F6F-B78A-7A35A6B50BF7}" type="presParOf" srcId="{F0F35AAC-591A-44AB-A656-D9E3E2957CC5}" destId="{0568F476-90C5-41D7-B2AC-DCF65B8A58E2}" srcOrd="0" destOrd="0" presId="urn:microsoft.com/office/officeart/2005/8/layout/hierarchy2"/>
    <dgm:cxn modelId="{002CC499-58DD-4D41-AB64-B4B0842EB079}" type="presParOf" srcId="{0568F476-90C5-41D7-B2AC-DCF65B8A58E2}" destId="{4180942B-FDE7-46A7-941E-2D726F27F07C}" srcOrd="0" destOrd="0" presId="urn:microsoft.com/office/officeart/2005/8/layout/hierarchy2"/>
    <dgm:cxn modelId="{38951D72-B945-49C0-A89F-C8C494E9982E}" type="presParOf" srcId="{F0F35AAC-591A-44AB-A656-D9E3E2957CC5}" destId="{724495A4-2511-4247-A115-90409C95F7CD}" srcOrd="1" destOrd="0" presId="urn:microsoft.com/office/officeart/2005/8/layout/hierarchy2"/>
    <dgm:cxn modelId="{0F6C00BA-1AEE-4D21-99CA-88A80CA67401}" type="presParOf" srcId="{724495A4-2511-4247-A115-90409C95F7CD}" destId="{EFB4F4E6-8BF3-4E53-913B-C638D06A6F1E}" srcOrd="0" destOrd="0" presId="urn:microsoft.com/office/officeart/2005/8/layout/hierarchy2"/>
    <dgm:cxn modelId="{B92D5C65-7384-4BD9-9249-C41AD21C8052}" type="presParOf" srcId="{724495A4-2511-4247-A115-90409C95F7CD}" destId="{64262F32-C4C1-4720-BF2B-60B5534EB567}" srcOrd="1" destOrd="0" presId="urn:microsoft.com/office/officeart/2005/8/layout/hierarchy2"/>
    <dgm:cxn modelId="{F3DE3865-DF5D-42F6-A356-7D746BBA4F85}" type="presParOf" srcId="{F0F35AAC-591A-44AB-A656-D9E3E2957CC5}" destId="{A93643E4-087E-49D5-9575-18C021307BEA}" srcOrd="2" destOrd="0" presId="urn:microsoft.com/office/officeart/2005/8/layout/hierarchy2"/>
    <dgm:cxn modelId="{9BA513F7-E699-437C-B479-E9BD5F30E60A}" type="presParOf" srcId="{A93643E4-087E-49D5-9575-18C021307BEA}" destId="{0C5C4867-8801-4E63-8CC3-27AD1073298C}" srcOrd="0" destOrd="0" presId="urn:microsoft.com/office/officeart/2005/8/layout/hierarchy2"/>
    <dgm:cxn modelId="{B4E29356-D784-4DCB-BD2F-59FA1CF2016F}" type="presParOf" srcId="{F0F35AAC-591A-44AB-A656-D9E3E2957CC5}" destId="{847AC8EF-FEC3-41F1-BFD7-8E2D81E04743}" srcOrd="3" destOrd="0" presId="urn:microsoft.com/office/officeart/2005/8/layout/hierarchy2"/>
    <dgm:cxn modelId="{1DADAFE1-8088-426B-9D66-4504FECFAC53}" type="presParOf" srcId="{847AC8EF-FEC3-41F1-BFD7-8E2D81E04743}" destId="{1B3B1D71-A96B-4DFB-B10A-86BB7A8E94FF}" srcOrd="0" destOrd="0" presId="urn:microsoft.com/office/officeart/2005/8/layout/hierarchy2"/>
    <dgm:cxn modelId="{87BAF24E-0CFC-4C28-83A3-4F799F44FD91}" type="presParOf" srcId="{847AC8EF-FEC3-41F1-BFD7-8E2D81E04743}" destId="{AFBD2740-68B9-48A9-B0DF-F62E1E06FD5F}" srcOrd="1" destOrd="0" presId="urn:microsoft.com/office/officeart/2005/8/layout/hierarchy2"/>
    <dgm:cxn modelId="{3825714D-9F1A-4356-9A2E-CBDD25E48946}" type="presParOf" srcId="{21931078-2BBC-46F3-939F-1C93135F9AB4}" destId="{99B872B1-7FE5-4570-8CA4-92ABD746A48F}" srcOrd="2" destOrd="0" presId="urn:microsoft.com/office/officeart/2005/8/layout/hierarchy2"/>
    <dgm:cxn modelId="{DB924A1B-02CD-46BB-8891-76BBF603C2B6}" type="presParOf" srcId="{99B872B1-7FE5-4570-8CA4-92ABD746A48F}" destId="{42F9D3A8-DEFC-4720-AB49-F823DFE5888D}" srcOrd="0" destOrd="0" presId="urn:microsoft.com/office/officeart/2005/8/layout/hierarchy2"/>
    <dgm:cxn modelId="{500D4BD4-C075-43F5-A250-D8018B17AD0F}" type="presParOf" srcId="{21931078-2BBC-46F3-939F-1C93135F9AB4}" destId="{095C0C4D-52BD-4067-819F-7D9D6F0CDEEF}" srcOrd="3" destOrd="0" presId="urn:microsoft.com/office/officeart/2005/8/layout/hierarchy2"/>
    <dgm:cxn modelId="{D4967922-4C48-4F49-BCA4-BB31051D267C}" type="presParOf" srcId="{095C0C4D-52BD-4067-819F-7D9D6F0CDEEF}" destId="{23022D70-978B-49DE-B049-8D03110BD188}" srcOrd="0" destOrd="0" presId="urn:microsoft.com/office/officeart/2005/8/layout/hierarchy2"/>
    <dgm:cxn modelId="{D80DEFD2-536F-4CB6-B368-0A2001388F48}" type="presParOf" srcId="{095C0C4D-52BD-4067-819F-7D9D6F0CDEEF}" destId="{48DD9A7F-79A2-4944-AD31-C1A2378C7EEF}" srcOrd="1" destOrd="0" presId="urn:microsoft.com/office/officeart/2005/8/layout/hierarchy2"/>
    <dgm:cxn modelId="{5A3A7D86-BEEC-48B6-860B-B5F233289997}" type="presParOf" srcId="{48DD9A7F-79A2-4944-AD31-C1A2378C7EEF}" destId="{7A7BE3AB-A01F-4217-AE9C-C53799D4D415}" srcOrd="0" destOrd="0" presId="urn:microsoft.com/office/officeart/2005/8/layout/hierarchy2"/>
    <dgm:cxn modelId="{B32BD4B3-D2AF-4FF5-A68E-60B47759D5A9}" type="presParOf" srcId="{7A7BE3AB-A01F-4217-AE9C-C53799D4D415}" destId="{411DE944-5FAB-48A0-81D7-6B1419869A1B}" srcOrd="0" destOrd="0" presId="urn:microsoft.com/office/officeart/2005/8/layout/hierarchy2"/>
    <dgm:cxn modelId="{9B7CB7FD-478E-4A28-8E71-7602A92476A0}" type="presParOf" srcId="{48DD9A7F-79A2-4944-AD31-C1A2378C7EEF}" destId="{3249E11A-7966-4509-9B20-A5F6C8E4AD13}" srcOrd="1" destOrd="0" presId="urn:microsoft.com/office/officeart/2005/8/layout/hierarchy2"/>
    <dgm:cxn modelId="{578D50EC-A0D6-4E0E-88FD-F9FC10241414}" type="presParOf" srcId="{3249E11A-7966-4509-9B20-A5F6C8E4AD13}" destId="{67CC23FF-094A-4FB4-9F33-A8726C0E3DB9}" srcOrd="0" destOrd="0" presId="urn:microsoft.com/office/officeart/2005/8/layout/hierarchy2"/>
    <dgm:cxn modelId="{DFD5806A-13B5-4ED7-8AD7-B5AB3AB419E4}" type="presParOf" srcId="{3249E11A-7966-4509-9B20-A5F6C8E4AD13}" destId="{8191A7F7-CF7F-478A-92DC-25B6BFD7DEF5}" srcOrd="1" destOrd="0" presId="urn:microsoft.com/office/officeart/2005/8/layout/hierarchy2"/>
    <dgm:cxn modelId="{2797279A-76E6-409B-8CB0-80A4EBCA1A34}" type="presParOf" srcId="{48DD9A7F-79A2-4944-AD31-C1A2378C7EEF}" destId="{EEB54F54-3717-4EFF-AE63-5F0B675F884C}" srcOrd="2" destOrd="0" presId="urn:microsoft.com/office/officeart/2005/8/layout/hierarchy2"/>
    <dgm:cxn modelId="{09D46926-3097-4461-BA26-2E2539D4D0EB}" type="presParOf" srcId="{EEB54F54-3717-4EFF-AE63-5F0B675F884C}" destId="{07003EE1-E3AB-4215-8B8A-3A45213324DC}" srcOrd="0" destOrd="0" presId="urn:microsoft.com/office/officeart/2005/8/layout/hierarchy2"/>
    <dgm:cxn modelId="{D713C4D9-0B6D-4DCC-BCA9-838D06B1FCFB}" type="presParOf" srcId="{48DD9A7F-79A2-4944-AD31-C1A2378C7EEF}" destId="{DDF4C037-627F-45CE-A232-AD76EEFE6AE1}" srcOrd="3" destOrd="0" presId="urn:microsoft.com/office/officeart/2005/8/layout/hierarchy2"/>
    <dgm:cxn modelId="{824F0447-6EA5-4EFE-9FD4-3EB619C44E50}" type="presParOf" srcId="{DDF4C037-627F-45CE-A232-AD76EEFE6AE1}" destId="{F7120344-5780-4FD4-8DE3-66CA6ED2DC3F}" srcOrd="0" destOrd="0" presId="urn:microsoft.com/office/officeart/2005/8/layout/hierarchy2"/>
    <dgm:cxn modelId="{B02B407F-627E-4E40-9F64-5E487A19C4B0}" type="presParOf" srcId="{DDF4C037-627F-45CE-A232-AD76EEFE6AE1}" destId="{C573328A-A178-426A-93EA-DCE0906A5DF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80C6B9-E0F9-41FF-ACD4-7418ACAB1184}">
      <dsp:nvSpPr>
        <dsp:cNvPr id="0" name=""/>
        <dsp:cNvSpPr/>
      </dsp:nvSpPr>
      <dsp:spPr>
        <a:xfrm>
          <a:off x="0" y="1356571"/>
          <a:ext cx="1064506" cy="7006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kern="1200" dirty="0">
              <a:effectLst/>
            </a:rPr>
            <a:t>Уровень эмоциональной тревожности</a:t>
          </a:r>
        </a:p>
      </dsp:txBody>
      <dsp:txXfrm>
        <a:off x="0" y="1356571"/>
        <a:ext cx="1064506" cy="700639"/>
      </dsp:txXfrm>
    </dsp:sp>
    <dsp:sp modelId="{9120FBFB-3D33-4A66-8A52-246A34324012}">
      <dsp:nvSpPr>
        <dsp:cNvPr id="0" name=""/>
        <dsp:cNvSpPr/>
      </dsp:nvSpPr>
      <dsp:spPr>
        <a:xfrm rot="17898752">
          <a:off x="896672" y="1415165"/>
          <a:ext cx="638495" cy="21336"/>
        </a:xfrm>
        <a:custGeom>
          <a:avLst/>
          <a:gdLst/>
          <a:ahLst/>
          <a:cxnLst/>
          <a:rect l="0" t="0" r="0" b="0"/>
          <a:pathLst>
            <a:path>
              <a:moveTo>
                <a:pt x="0" y="10668"/>
              </a:moveTo>
              <a:lnTo>
                <a:pt x="638495" y="106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b="0" kern="1200" dirty="0">
            <a:effectLst/>
          </a:endParaRPr>
        </a:p>
      </dsp:txBody>
      <dsp:txXfrm rot="17898752">
        <a:off x="1199957" y="1409871"/>
        <a:ext cx="31924" cy="31924"/>
      </dsp:txXfrm>
    </dsp:sp>
    <dsp:sp modelId="{D18095EF-3BE3-4788-8511-25EA3F177E94}">
      <dsp:nvSpPr>
        <dsp:cNvPr id="0" name=""/>
        <dsp:cNvSpPr/>
      </dsp:nvSpPr>
      <dsp:spPr>
        <a:xfrm>
          <a:off x="1367332" y="958215"/>
          <a:ext cx="865207" cy="3731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00" b="0" kern="1200" dirty="0">
              <a:effectLst/>
            </a:rPr>
            <a:t>Повышенный</a:t>
          </a:r>
        </a:p>
      </dsp:txBody>
      <dsp:txXfrm>
        <a:off x="1367332" y="958215"/>
        <a:ext cx="865207" cy="373120"/>
      </dsp:txXfrm>
    </dsp:sp>
    <dsp:sp modelId="{0568F476-90C5-41D7-B2AC-DCF65B8A58E2}">
      <dsp:nvSpPr>
        <dsp:cNvPr id="0" name=""/>
        <dsp:cNvSpPr/>
      </dsp:nvSpPr>
      <dsp:spPr>
        <a:xfrm rot="19492215">
          <a:off x="2198583" y="1026835"/>
          <a:ext cx="372842" cy="21336"/>
        </a:xfrm>
        <a:custGeom>
          <a:avLst/>
          <a:gdLst/>
          <a:ahLst/>
          <a:cxnLst/>
          <a:rect l="0" t="0" r="0" b="0"/>
          <a:pathLst>
            <a:path>
              <a:moveTo>
                <a:pt x="0" y="10668"/>
              </a:moveTo>
              <a:lnTo>
                <a:pt x="372842" y="1066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b="0" kern="1200" dirty="0"/>
        </a:p>
      </dsp:txBody>
      <dsp:txXfrm rot="19492215">
        <a:off x="2375683" y="1028183"/>
        <a:ext cx="18642" cy="18642"/>
      </dsp:txXfrm>
    </dsp:sp>
    <dsp:sp modelId="{EFB4F4E6-8BF3-4E53-913B-C638D06A6F1E}">
      <dsp:nvSpPr>
        <dsp:cNvPr id="0" name=""/>
        <dsp:cNvSpPr/>
      </dsp:nvSpPr>
      <dsp:spPr>
        <a:xfrm>
          <a:off x="2537469" y="743671"/>
          <a:ext cx="2799869" cy="3731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kern="1200" dirty="0"/>
            <a:t>259 девятиклассников (9,7%)</a:t>
          </a:r>
        </a:p>
      </dsp:txBody>
      <dsp:txXfrm>
        <a:off x="2537469" y="743671"/>
        <a:ext cx="2799869" cy="373120"/>
      </dsp:txXfrm>
    </dsp:sp>
    <dsp:sp modelId="{A93643E4-087E-49D5-9575-18C021307BEA}">
      <dsp:nvSpPr>
        <dsp:cNvPr id="0" name=""/>
        <dsp:cNvSpPr/>
      </dsp:nvSpPr>
      <dsp:spPr>
        <a:xfrm rot="2142401">
          <a:off x="2197988" y="1241380"/>
          <a:ext cx="367599" cy="21336"/>
        </a:xfrm>
        <a:custGeom>
          <a:avLst/>
          <a:gdLst/>
          <a:ahLst/>
          <a:cxnLst/>
          <a:rect l="0" t="0" r="0" b="0"/>
          <a:pathLst>
            <a:path>
              <a:moveTo>
                <a:pt x="0" y="10668"/>
              </a:moveTo>
              <a:lnTo>
                <a:pt x="367599" y="1066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42401">
        <a:off x="2372598" y="1242858"/>
        <a:ext cx="18379" cy="18379"/>
      </dsp:txXfrm>
    </dsp:sp>
    <dsp:sp modelId="{1B3B1D71-A96B-4DFB-B10A-86BB7A8E94FF}">
      <dsp:nvSpPr>
        <dsp:cNvPr id="0" name=""/>
        <dsp:cNvSpPr/>
      </dsp:nvSpPr>
      <dsp:spPr>
        <a:xfrm>
          <a:off x="2531036" y="1172760"/>
          <a:ext cx="2819271" cy="3731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kern="1200" dirty="0"/>
            <a:t>78 одиннадцатиклассников (9,1%)</a:t>
          </a:r>
        </a:p>
      </dsp:txBody>
      <dsp:txXfrm>
        <a:off x="2531036" y="1172760"/>
        <a:ext cx="2819271" cy="373120"/>
      </dsp:txXfrm>
    </dsp:sp>
    <dsp:sp modelId="{99B872B1-7FE5-4570-8CA4-92ABD746A48F}">
      <dsp:nvSpPr>
        <dsp:cNvPr id="0" name=""/>
        <dsp:cNvSpPr/>
      </dsp:nvSpPr>
      <dsp:spPr>
        <a:xfrm rot="3318071">
          <a:off x="950508" y="1913811"/>
          <a:ext cx="529313" cy="21336"/>
        </a:xfrm>
        <a:custGeom>
          <a:avLst/>
          <a:gdLst/>
          <a:ahLst/>
          <a:cxnLst/>
          <a:rect l="0" t="0" r="0" b="0"/>
          <a:pathLst>
            <a:path>
              <a:moveTo>
                <a:pt x="0" y="10668"/>
              </a:moveTo>
              <a:lnTo>
                <a:pt x="529313" y="106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b="0" kern="1200" dirty="0"/>
        </a:p>
      </dsp:txBody>
      <dsp:txXfrm rot="3318071">
        <a:off x="1201932" y="1911246"/>
        <a:ext cx="26465" cy="26465"/>
      </dsp:txXfrm>
    </dsp:sp>
    <dsp:sp modelId="{23022D70-978B-49DE-B049-8D03110BD188}">
      <dsp:nvSpPr>
        <dsp:cNvPr id="0" name=""/>
        <dsp:cNvSpPr/>
      </dsp:nvSpPr>
      <dsp:spPr>
        <a:xfrm>
          <a:off x="1365825" y="1955508"/>
          <a:ext cx="862379" cy="3731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00" b="0" kern="1200" dirty="0">
              <a:effectLst/>
            </a:rPr>
            <a:t>Высокий</a:t>
          </a:r>
          <a:endParaRPr lang="ru-RU" sz="1000" b="0" kern="1200" dirty="0"/>
        </a:p>
      </dsp:txBody>
      <dsp:txXfrm>
        <a:off x="1365825" y="1955508"/>
        <a:ext cx="862379" cy="373120"/>
      </dsp:txXfrm>
    </dsp:sp>
    <dsp:sp modelId="{7A7BE3AB-A01F-4217-AE9C-C53799D4D415}">
      <dsp:nvSpPr>
        <dsp:cNvPr id="0" name=""/>
        <dsp:cNvSpPr/>
      </dsp:nvSpPr>
      <dsp:spPr>
        <a:xfrm rot="19158899">
          <a:off x="2182217" y="2007364"/>
          <a:ext cx="380538" cy="21336"/>
        </a:xfrm>
        <a:custGeom>
          <a:avLst/>
          <a:gdLst/>
          <a:ahLst/>
          <a:cxnLst/>
          <a:rect l="0" t="0" r="0" b="0"/>
          <a:pathLst>
            <a:path>
              <a:moveTo>
                <a:pt x="0" y="10668"/>
              </a:moveTo>
              <a:lnTo>
                <a:pt x="380538" y="1066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b="0" kern="1200" dirty="0"/>
        </a:p>
      </dsp:txBody>
      <dsp:txXfrm rot="19158899">
        <a:off x="2362973" y="2008518"/>
        <a:ext cx="19026" cy="19026"/>
      </dsp:txXfrm>
    </dsp:sp>
    <dsp:sp modelId="{67CC23FF-094A-4FB4-9F33-A8726C0E3DB9}">
      <dsp:nvSpPr>
        <dsp:cNvPr id="0" name=""/>
        <dsp:cNvSpPr/>
      </dsp:nvSpPr>
      <dsp:spPr>
        <a:xfrm>
          <a:off x="2516768" y="1707435"/>
          <a:ext cx="2822316" cy="3731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00" b="0" kern="1200" dirty="0"/>
            <a:t>81 девятиклассников (3,0%)</a:t>
          </a:r>
        </a:p>
      </dsp:txBody>
      <dsp:txXfrm>
        <a:off x="2516768" y="1707435"/>
        <a:ext cx="2822316" cy="373120"/>
      </dsp:txXfrm>
    </dsp:sp>
    <dsp:sp modelId="{EEB54F54-3717-4EFF-AE63-5F0B675F884C}">
      <dsp:nvSpPr>
        <dsp:cNvPr id="0" name=""/>
        <dsp:cNvSpPr/>
      </dsp:nvSpPr>
      <dsp:spPr>
        <a:xfrm rot="2165714">
          <a:off x="2193928" y="2236594"/>
          <a:ext cx="357116" cy="21336"/>
        </a:xfrm>
        <a:custGeom>
          <a:avLst/>
          <a:gdLst/>
          <a:ahLst/>
          <a:cxnLst/>
          <a:rect l="0" t="0" r="0" b="0"/>
          <a:pathLst>
            <a:path>
              <a:moveTo>
                <a:pt x="0" y="10668"/>
              </a:moveTo>
              <a:lnTo>
                <a:pt x="357116" y="1066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b="0" kern="1200" dirty="0"/>
        </a:p>
      </dsp:txBody>
      <dsp:txXfrm rot="2165714">
        <a:off x="2363558" y="2238335"/>
        <a:ext cx="17855" cy="17855"/>
      </dsp:txXfrm>
    </dsp:sp>
    <dsp:sp modelId="{F7120344-5780-4FD4-8DE3-66CA6ED2DC3F}">
      <dsp:nvSpPr>
        <dsp:cNvPr id="0" name=""/>
        <dsp:cNvSpPr/>
      </dsp:nvSpPr>
      <dsp:spPr>
        <a:xfrm>
          <a:off x="2516768" y="2165896"/>
          <a:ext cx="2829667" cy="3731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000" b="0" kern="1200" dirty="0"/>
            <a:t>21 одиннадцатиклассников (2,5%)</a:t>
          </a:r>
        </a:p>
      </dsp:txBody>
      <dsp:txXfrm>
        <a:off x="2516768" y="2165896"/>
        <a:ext cx="2829667" cy="373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="" xmlns:a16="http://schemas.microsoft.com/office/drawing/2014/main" id="{6D84D85F-57CF-4C30-A26B-9C8FFF0AC8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="" xmlns:a16="http://schemas.microsoft.com/office/drawing/2014/main" id="{A6697A9B-31EF-4AF6-8013-8BB67B692FC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78437-0E0E-4EE0-ADB7-35F44842DA23}" type="datetimeFigureOut">
              <a:rPr lang="ko-KR" altLang="en-US" smtClean="0"/>
              <a:pPr/>
              <a:t>2024-05-05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="" xmlns:a16="http://schemas.microsoft.com/office/drawing/2014/main" id="{B1C3F984-97B8-4D88-A5B8-5BD2116FBD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="" xmlns:a16="http://schemas.microsoft.com/office/drawing/2014/main" id="{47DA8DCD-E53B-4B8A-94DE-E4B3DACCDE5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7A9F4-51C5-45B1-87B0-A224D9D3A4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72556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DEEE47-5DCC-45F8-B981-F344E32420FA}" type="datetimeFigureOut">
              <a:rPr lang="en-US" smtClean="0"/>
              <a:pPr/>
              <a:t>5/5/2024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21DC3-EA51-4687-A7C1-6A63FDCBFB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36218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21DC3-EA51-4687-A7C1-6A63FDCBFB38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8591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21DC3-EA51-4687-A7C1-6A63FDCBFB38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99767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321DC3-EA51-4687-A7C1-6A63FDCBFB38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579237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>
                <a:solidFill>
                  <a:prstClr val="black"/>
                </a:solidFill>
              </a:rPr>
              <a:pPr/>
              <a:t>24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6527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>
                <a:solidFill>
                  <a:prstClr val="black"/>
                </a:solidFill>
              </a:rPr>
              <a:pPr/>
              <a:t>25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6757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9E9B5B-AF20-4D14-B1E7-5961BCAF8400}" type="slidenum">
              <a:rPr lang="ru-RU" smtClean="0">
                <a:solidFill>
                  <a:prstClr val="black"/>
                </a:solidFill>
              </a:rPr>
              <a:pPr/>
              <a:t>26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4669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875712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32237" y="792088"/>
            <a:ext cx="3168352" cy="31478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844605" y="792088"/>
            <a:ext cx="4752528" cy="17220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844605" y="2643758"/>
            <a:ext cx="1476000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5482869" y="2643758"/>
            <a:ext cx="1476000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7121133" y="2643758"/>
            <a:ext cx="1476000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="" xmlns:a16="http://schemas.microsoft.com/office/drawing/2014/main" id="{9E3FF157-EB59-412C-A95F-7A81C548210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="" xmlns:a16="http://schemas.microsoft.com/office/drawing/2014/main" id="{238CDA6A-4304-40C3-A276-768C57EE935B}"/>
              </a:ext>
            </a:extLst>
          </p:cNvPr>
          <p:cNvSpPr/>
          <p:nvPr userDrawn="1"/>
        </p:nvSpPr>
        <p:spPr>
          <a:xfrm>
            <a:off x="3028028" y="0"/>
            <a:ext cx="309634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4">
            <a:extLst>
              <a:ext uri="{FF2B5EF4-FFF2-40B4-BE49-F238E27FC236}">
                <a16:creationId xmlns="" xmlns:a16="http://schemas.microsoft.com/office/drawing/2014/main" id="{91C966F9-FF3B-4733-BCF1-9CACD7701582}"/>
              </a:ext>
            </a:extLst>
          </p:cNvPr>
          <p:cNvSpPr/>
          <p:nvPr userDrawn="1"/>
        </p:nvSpPr>
        <p:spPr>
          <a:xfrm>
            <a:off x="0" y="5064981"/>
            <a:ext cx="9144000" cy="831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4496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그림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075" y="1707654"/>
            <a:ext cx="5428593" cy="2974531"/>
          </a:xfrm>
          <a:prstGeom prst="rect">
            <a:avLst/>
          </a:prstGeom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279406" y="1864434"/>
            <a:ext cx="3624668" cy="23431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28028" y="0"/>
            <a:ext cx="3096344" cy="45719"/>
          </a:xfrm>
          <a:prstGeom prst="rect">
            <a:avLst/>
          </a:prstGeom>
          <a:solidFill>
            <a:srgbClr val="EB49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5064981"/>
            <a:ext cx="9144000" cy="83156"/>
          </a:xfrm>
          <a:prstGeom prst="rect">
            <a:avLst/>
          </a:prstGeom>
          <a:solidFill>
            <a:srgbClr val="EB49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341146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4" descr="D:\Fullppt\005-PNG이미지\모니터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00" y="1361810"/>
            <a:ext cx="2520280" cy="25129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D:\Fullppt\005-PNG이미지\모니터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119" y="1361810"/>
            <a:ext cx="2520280" cy="25129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D:\Fullppt\005-PNG이미지\모니터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938" y="1361810"/>
            <a:ext cx="2520280" cy="25129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82426" y="1468471"/>
            <a:ext cx="2305398" cy="15600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404671" y="1468471"/>
            <a:ext cx="2305398" cy="15600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126916" y="1468471"/>
            <a:ext cx="2305398" cy="15600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3028028" y="0"/>
            <a:ext cx="309634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5064981"/>
            <a:ext cx="9144000" cy="831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69804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307580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453535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7381822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51520" y="339502"/>
            <a:ext cx="4176464" cy="108012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51372" y="1491630"/>
            <a:ext cx="4176464" cy="43204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4162736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48" y="533436"/>
            <a:ext cx="9144000" cy="1368152"/>
          </a:xfrm>
          <a:prstGeom prst="rect">
            <a:avLst/>
          </a:pr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1550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34761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9224771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3028028" y="0"/>
            <a:ext cx="309634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5064981"/>
            <a:ext cx="9144000" cy="831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31347516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1059582"/>
            <a:ext cx="9144000" cy="18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" name="Isosceles Triangle 2"/>
          <p:cNvSpPr/>
          <p:nvPr userDrawn="1"/>
        </p:nvSpPr>
        <p:spPr>
          <a:xfrm rot="10800000">
            <a:off x="1187544" y="2860059"/>
            <a:ext cx="288032" cy="2483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Isosceles Triangle 11"/>
          <p:cNvSpPr/>
          <p:nvPr userDrawn="1"/>
        </p:nvSpPr>
        <p:spPr>
          <a:xfrm rot="10800000">
            <a:off x="3347784" y="2860059"/>
            <a:ext cx="288032" cy="2483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Isosceles Triangle 12"/>
          <p:cNvSpPr/>
          <p:nvPr userDrawn="1"/>
        </p:nvSpPr>
        <p:spPr>
          <a:xfrm rot="10800000">
            <a:off x="5508024" y="2860059"/>
            <a:ext cx="288032" cy="2483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Isosceles Triangle 13"/>
          <p:cNvSpPr/>
          <p:nvPr userDrawn="1"/>
        </p:nvSpPr>
        <p:spPr>
          <a:xfrm rot="10800000">
            <a:off x="7668261" y="2860059"/>
            <a:ext cx="288032" cy="2483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028028" y="0"/>
            <a:ext cx="309634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5064981"/>
            <a:ext cx="9144000" cy="831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11560" y="1239682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771799" y="1239682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932038" y="1239682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092277" y="1239682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6456209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A0C20D45-C6EE-4008-958A-E9422D91D6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6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49376" y="-12542"/>
            <a:ext cx="2329377" cy="2584292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6627016-BFC4-46D4-89DB-F72E3C3461EC}"/>
              </a:ext>
            </a:extLst>
          </p:cNvPr>
          <p:cNvSpPr/>
          <p:nvPr userDrawn="1"/>
        </p:nvSpPr>
        <p:spPr>
          <a:xfrm rot="10800000">
            <a:off x="386953" y="-12541"/>
            <a:ext cx="943964" cy="82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/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EF515B4A-CB20-4847-8E00-0DD66F1FEBB4}"/>
              </a:ext>
            </a:extLst>
          </p:cNvPr>
          <p:cNvSpPr/>
          <p:nvPr userDrawn="1"/>
        </p:nvSpPr>
        <p:spPr>
          <a:xfrm>
            <a:off x="8528752" y="4807048"/>
            <a:ext cx="210038" cy="21003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/>
            <a:endParaRPr lang="en-US" noProof="0" dirty="0"/>
          </a:p>
        </p:txBody>
      </p:sp>
      <p:sp>
        <p:nvSpPr>
          <p:cNvPr id="16" name="Номер слайда 5">
            <a:extLst>
              <a:ext uri="{FF2B5EF4-FFF2-40B4-BE49-F238E27FC236}">
                <a16:creationId xmlns="" xmlns:a16="http://schemas.microsoft.com/office/drawing/2014/main" id="{996B64B9-1DF0-4EE9-BAB5-72AFA94B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22772" y="4841805"/>
            <a:ext cx="220845" cy="140525"/>
          </a:xfrm>
          <a:prstGeom prst="rect">
            <a:avLst/>
          </a:prstGeom>
        </p:spPr>
        <p:txBody>
          <a:bodyPr lIns="0" tIns="0" rIns="0" bIns="0" rtlCol="0"/>
          <a:lstStyle>
            <a:lvl1pPr algn="ctr">
              <a:defRPr sz="7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9EC71654-96A5-4280-94F3-931C61A9F92C}" type="slidenum">
              <a:rPr lang="en-US" noProof="0" smtClean="0"/>
              <a:pPr rtl="0"/>
              <a:t>‹#›</a:t>
            </a:fld>
            <a:endParaRPr lang="en-US" noProof="0" dirty="0"/>
          </a:p>
        </p:txBody>
      </p:sp>
      <p:sp>
        <p:nvSpPr>
          <p:cNvPr id="27" name="Объект 2">
            <a:extLst>
              <a:ext uri="{FF2B5EF4-FFF2-40B4-BE49-F238E27FC236}">
                <a16:creationId xmlns="" xmlns:a16="http://schemas.microsoft.com/office/drawing/2014/main" id="{1A1F33A2-66F7-4D85-99DD-7B00F265A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53" y="1369218"/>
            <a:ext cx="8128397" cy="3263504"/>
          </a:xfrm>
          <a:prstGeom prst="rect">
            <a:avLst/>
          </a:prstGeom>
        </p:spPr>
        <p:txBody>
          <a:bodyPr lIns="68580" tIns="34290" rIns="68580" bIns="3429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3" name="Заголовок 1">
            <a:extLst>
              <a:ext uri="{FF2B5EF4-FFF2-40B4-BE49-F238E27FC236}">
                <a16:creationId xmlns="" xmlns:a16="http://schemas.microsoft.com/office/drawing/2014/main" id="{EF788279-D710-447A-9E71-4D1344575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954" y="184966"/>
            <a:ext cx="8362950" cy="690252"/>
          </a:xfrm>
          <a:prstGeom prst="rect">
            <a:avLst/>
          </a:prstGeom>
        </p:spPr>
        <p:txBody>
          <a:bodyPr lIns="0" tIns="0" rIns="0" bIns="0" rtlCol="0" anchor="b">
            <a:noAutofit/>
          </a:bodyPr>
          <a:lstStyle>
            <a:lvl1pPr>
              <a:defRPr sz="2400" b="1" cap="all" baseline="0"/>
            </a:lvl1pPr>
          </a:lstStyle>
          <a:p>
            <a:pPr rtl="0"/>
            <a:r>
              <a:rPr lang="ru-RU" noProof="0"/>
              <a:t>Образец заголовка</a:t>
            </a:r>
            <a:endParaRPr lang="ru" noProof="0"/>
          </a:p>
        </p:txBody>
      </p:sp>
    </p:spTree>
    <p:extLst>
      <p:ext uri="{BB962C8B-B14F-4D97-AF65-F5344CB8AC3E}">
        <p14:creationId xmlns="" xmlns:p14="http://schemas.microsoft.com/office/powerpoint/2010/main" val="3810641763"/>
      </p:ext>
    </p:extLst>
  </p:cSld>
  <p:clrMapOvr>
    <a:masterClrMapping/>
  </p:clrMapOvr>
  <p:transition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3028028" y="0"/>
            <a:ext cx="309634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5064981"/>
            <a:ext cx="9144000" cy="831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2904482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4" descr="D:\Fullppt\005-PNG이미지\모니터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00" y="1361810"/>
            <a:ext cx="2520280" cy="25129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D:\Fullppt\005-PNG이미지\모니터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119" y="1361810"/>
            <a:ext cx="2520280" cy="25129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D:\Fullppt\005-PNG이미지\모니터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938" y="1361810"/>
            <a:ext cx="2520280" cy="25129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82426" y="1468471"/>
            <a:ext cx="2305398" cy="15600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404671" y="1468471"/>
            <a:ext cx="2305398" cy="15600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126916" y="1468471"/>
            <a:ext cx="2305398" cy="15600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3028028" y="0"/>
            <a:ext cx="309634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5064981"/>
            <a:ext cx="9144000" cy="831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009269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446270" y="3075998"/>
            <a:ext cx="1800000" cy="172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897730" y="1275606"/>
            <a:ext cx="1800000" cy="172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46270" y="1275606"/>
            <a:ext cx="180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897730" y="3075998"/>
            <a:ext cx="180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339751" y="3075998"/>
            <a:ext cx="4464497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2339751" y="1275606"/>
            <a:ext cx="4464497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0304877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CE55-323F-4CE6-ADAD-8F0FA22F537D}" type="datetime1">
              <a:rPr lang="ru-RU" smtClean="0"/>
              <a:pPr/>
              <a:t>05.05.2024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1871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356992" y="2269864"/>
            <a:ext cx="4787008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356992" y="2743440"/>
            <a:ext cx="4787008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1738235425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6EFB-C54A-4BE0-900D-A55B65777D01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18703-6031-40ED-AECB-2F3840C13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83810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6EFB-C54A-4BE0-900D-A55B65777D01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18703-6031-40ED-AECB-2F3840C13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48090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6EFB-C54A-4BE0-900D-A55B65777D01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18703-6031-40ED-AECB-2F3840C13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08545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6EFB-C54A-4BE0-900D-A55B65777D01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18703-6031-40ED-AECB-2F3840C13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90826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6EFB-C54A-4BE0-900D-A55B65777D01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18703-6031-40ED-AECB-2F3840C13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0835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6EFB-C54A-4BE0-900D-A55B65777D01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18703-6031-40ED-AECB-2F3840C13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692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3028028" y="0"/>
            <a:ext cx="309634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5064981"/>
            <a:ext cx="9144000" cy="831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59913630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6EFB-C54A-4BE0-900D-A55B65777D01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18703-6031-40ED-AECB-2F3840C13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60156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6EFB-C54A-4BE0-900D-A55B65777D01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18703-6031-40ED-AECB-2F3840C13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50700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6EFB-C54A-4BE0-900D-A55B65777D01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18703-6031-40ED-AECB-2F3840C13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27073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6EFB-C54A-4BE0-900D-A55B65777D01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18703-6031-40ED-AECB-2F3840C13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62590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6EFB-C54A-4BE0-900D-A55B65777D01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18703-6031-40ED-AECB-2F3840C13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2220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051720" y="123478"/>
            <a:ext cx="709228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51720" y="699542"/>
            <a:ext cx="709228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907704" cy="51481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04543171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1059582"/>
            <a:ext cx="9144000" cy="18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" name="Isosceles Triangle 2"/>
          <p:cNvSpPr/>
          <p:nvPr userDrawn="1"/>
        </p:nvSpPr>
        <p:spPr>
          <a:xfrm rot="10800000">
            <a:off x="1187544" y="2860059"/>
            <a:ext cx="288032" cy="2483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Isosceles Triangle 11"/>
          <p:cNvSpPr/>
          <p:nvPr userDrawn="1"/>
        </p:nvSpPr>
        <p:spPr>
          <a:xfrm rot="10800000">
            <a:off x="3347784" y="2860059"/>
            <a:ext cx="288032" cy="2483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Isosceles Triangle 12"/>
          <p:cNvSpPr/>
          <p:nvPr userDrawn="1"/>
        </p:nvSpPr>
        <p:spPr>
          <a:xfrm rot="10800000">
            <a:off x="5508024" y="2860059"/>
            <a:ext cx="288032" cy="2483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Isosceles Triangle 13"/>
          <p:cNvSpPr/>
          <p:nvPr userDrawn="1"/>
        </p:nvSpPr>
        <p:spPr>
          <a:xfrm rot="10800000">
            <a:off x="7668261" y="2860059"/>
            <a:ext cx="288032" cy="2483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028028" y="0"/>
            <a:ext cx="3096344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5064981"/>
            <a:ext cx="9144000" cy="831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11560" y="1239682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771799" y="1239682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932038" y="1239682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7092277" y="1239682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615967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923928" y="1707654"/>
            <a:ext cx="4283968" cy="29523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27584" y="1059582"/>
            <a:ext cx="3420000" cy="277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481283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742950"/>
            <a:ext cx="2915816" cy="4400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059832" y="0"/>
            <a:ext cx="6084168" cy="27157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4246095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760122"/>
            <a:ext cx="2915816" cy="26757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228184" y="0"/>
            <a:ext cx="2915816" cy="343584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0" y="3579862"/>
            <a:ext cx="4572000" cy="15636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572641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446270" y="3075998"/>
            <a:ext cx="1800000" cy="172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897730" y="1275606"/>
            <a:ext cx="1800000" cy="172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46270" y="1275606"/>
            <a:ext cx="180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897730" y="3075998"/>
            <a:ext cx="1800000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339751" y="3075998"/>
            <a:ext cx="4464497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2339751" y="1275606"/>
            <a:ext cx="4464497" cy="172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771164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0" r:id="rId3"/>
    <p:sldLayoutId id="2147483661" r:id="rId4"/>
    <p:sldLayoutId id="2147483655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8" r:id="rId11"/>
    <p:sldLayoutId id="2147483669" r:id="rId12"/>
    <p:sldLayoutId id="2147483670" r:id="rId13"/>
    <p:sldLayoutId id="2147483656" r:id="rId14"/>
    <p:sldLayoutId id="2147483649" r:id="rId15"/>
    <p:sldLayoutId id="2147483650" r:id="rId16"/>
    <p:sldLayoutId id="2147483697" r:id="rId17"/>
    <p:sldLayoutId id="2147483698" r:id="rId18"/>
    <p:sldLayoutId id="2147483699" r:id="rId19"/>
    <p:sldLayoutId id="2147483700" r:id="rId20"/>
    <p:sldLayoutId id="2147483701" r:id="rId21"/>
    <p:sldLayoutId id="2147483715" r:id="rId2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96EFB-C54A-4BE0-900D-A55B65777D01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18703-6031-40ED-AECB-2F3840C13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8901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skoluno.ru/index.php?option=com_content&amp;view=article&amp;id=16120&amp;Itemid=277" TargetMode="External"/><Relationship Id="rId2" Type="http://schemas.openxmlformats.org/officeDocument/2006/relationships/hyperlink" Target="http://www.oskoluno.ru/index.php?option=com_weblinks&amp;view=category&amp;id=41&amp;Itemid=93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-1191"/>
            <a:ext cx="9155906" cy="316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3"/>
          <p:cNvSpPr/>
          <p:nvPr/>
        </p:nvSpPr>
        <p:spPr>
          <a:xfrm>
            <a:off x="24606" y="0"/>
            <a:ext cx="9155906" cy="3287316"/>
          </a:xfrm>
          <a:custGeom>
            <a:avLst/>
            <a:gdLst>
              <a:gd name="connsiteX0" fmla="*/ 0 w 12192000"/>
              <a:gd name="connsiteY0" fmla="*/ 0 h 5634000"/>
              <a:gd name="connsiteX1" fmla="*/ 12192000 w 12192000"/>
              <a:gd name="connsiteY1" fmla="*/ 0 h 5634000"/>
              <a:gd name="connsiteX2" fmla="*/ 12192000 w 12192000"/>
              <a:gd name="connsiteY2" fmla="*/ 5634000 h 5634000"/>
              <a:gd name="connsiteX3" fmla="*/ 0 w 12192000"/>
              <a:gd name="connsiteY3" fmla="*/ 5634000 h 5634000"/>
              <a:gd name="connsiteX4" fmla="*/ 0 w 12192000"/>
              <a:gd name="connsiteY4" fmla="*/ 0 h 5634000"/>
              <a:gd name="connsiteX0" fmla="*/ 0 w 12192000"/>
              <a:gd name="connsiteY0" fmla="*/ 36884 h 5670884"/>
              <a:gd name="connsiteX1" fmla="*/ 3737811 w 12192000"/>
              <a:gd name="connsiteY1" fmla="*/ 0 h 5670884"/>
              <a:gd name="connsiteX2" fmla="*/ 12192000 w 12192000"/>
              <a:gd name="connsiteY2" fmla="*/ 36884 h 5670884"/>
              <a:gd name="connsiteX3" fmla="*/ 12192000 w 12192000"/>
              <a:gd name="connsiteY3" fmla="*/ 5670884 h 5670884"/>
              <a:gd name="connsiteX4" fmla="*/ 0 w 12192000"/>
              <a:gd name="connsiteY4" fmla="*/ 5670884 h 5670884"/>
              <a:gd name="connsiteX5" fmla="*/ 0 w 12192000"/>
              <a:gd name="connsiteY5" fmla="*/ 36884 h 5670884"/>
              <a:gd name="connsiteX0" fmla="*/ 0 w 12192000"/>
              <a:gd name="connsiteY0" fmla="*/ 0 h 5634000"/>
              <a:gd name="connsiteX1" fmla="*/ 2823411 w 12192000"/>
              <a:gd name="connsiteY1" fmla="*/ 3765095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16982 h 5650982"/>
              <a:gd name="connsiteX1" fmla="*/ 2823411 w 12192000"/>
              <a:gd name="connsiteY1" fmla="*/ 3782077 h 5650982"/>
              <a:gd name="connsiteX2" fmla="*/ 12192000 w 12192000"/>
              <a:gd name="connsiteY2" fmla="*/ 16982 h 5650982"/>
              <a:gd name="connsiteX3" fmla="*/ 12192000 w 12192000"/>
              <a:gd name="connsiteY3" fmla="*/ 5650982 h 5650982"/>
              <a:gd name="connsiteX4" fmla="*/ 0 w 12192000"/>
              <a:gd name="connsiteY4" fmla="*/ 5650982 h 5650982"/>
              <a:gd name="connsiteX5" fmla="*/ 0 w 12192000"/>
              <a:gd name="connsiteY5" fmla="*/ 16982 h 5650982"/>
              <a:gd name="connsiteX0" fmla="*/ 0 w 12192000"/>
              <a:gd name="connsiteY0" fmla="*/ 18282 h 5652282"/>
              <a:gd name="connsiteX1" fmla="*/ 2342148 w 12192000"/>
              <a:gd name="connsiteY1" fmla="*/ 3478577 h 5652282"/>
              <a:gd name="connsiteX2" fmla="*/ 12192000 w 12192000"/>
              <a:gd name="connsiteY2" fmla="*/ 18282 h 5652282"/>
              <a:gd name="connsiteX3" fmla="*/ 12192000 w 12192000"/>
              <a:gd name="connsiteY3" fmla="*/ 5652282 h 5652282"/>
              <a:gd name="connsiteX4" fmla="*/ 0 w 12192000"/>
              <a:gd name="connsiteY4" fmla="*/ 5652282 h 5652282"/>
              <a:gd name="connsiteX5" fmla="*/ 0 w 12192000"/>
              <a:gd name="connsiteY5" fmla="*/ 18282 h 5652282"/>
              <a:gd name="connsiteX0" fmla="*/ 0 w 12192000"/>
              <a:gd name="connsiteY0" fmla="*/ 24215 h 5658215"/>
              <a:gd name="connsiteX1" fmla="*/ 2342148 w 12192000"/>
              <a:gd name="connsiteY1" fmla="*/ 3484510 h 5658215"/>
              <a:gd name="connsiteX2" fmla="*/ 12192000 w 12192000"/>
              <a:gd name="connsiteY2" fmla="*/ 24215 h 5658215"/>
              <a:gd name="connsiteX3" fmla="*/ 12192000 w 12192000"/>
              <a:gd name="connsiteY3" fmla="*/ 5658215 h 5658215"/>
              <a:gd name="connsiteX4" fmla="*/ 0 w 12192000"/>
              <a:gd name="connsiteY4" fmla="*/ 5658215 h 5658215"/>
              <a:gd name="connsiteX5" fmla="*/ 0 w 12192000"/>
              <a:gd name="connsiteY5" fmla="*/ 24215 h 5658215"/>
              <a:gd name="connsiteX0" fmla="*/ 0 w 12192000"/>
              <a:gd name="connsiteY0" fmla="*/ 24215 h 5658215"/>
              <a:gd name="connsiteX1" fmla="*/ 2342148 w 12192000"/>
              <a:gd name="connsiteY1" fmla="*/ 3484510 h 5658215"/>
              <a:gd name="connsiteX2" fmla="*/ 12192000 w 12192000"/>
              <a:gd name="connsiteY2" fmla="*/ 24215 h 5658215"/>
              <a:gd name="connsiteX3" fmla="*/ 12192000 w 12192000"/>
              <a:gd name="connsiteY3" fmla="*/ 5658215 h 5658215"/>
              <a:gd name="connsiteX4" fmla="*/ 0 w 12192000"/>
              <a:gd name="connsiteY4" fmla="*/ 5658215 h 5658215"/>
              <a:gd name="connsiteX5" fmla="*/ 0 w 12192000"/>
              <a:gd name="connsiteY5" fmla="*/ 24215 h 5658215"/>
              <a:gd name="connsiteX0" fmla="*/ 0 w 12192000"/>
              <a:gd name="connsiteY0" fmla="*/ 0 h 5634000"/>
              <a:gd name="connsiteX1" fmla="*/ 2342148 w 12192000"/>
              <a:gd name="connsiteY1" fmla="*/ 3460295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2342148 w 12192000"/>
              <a:gd name="connsiteY1" fmla="*/ 3460295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3352801 w 12192000"/>
              <a:gd name="connsiteY1" fmla="*/ 4280862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8553451 w 12192000"/>
              <a:gd name="connsiteY1" fmla="*/ 4865517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7124701 w 12192000"/>
              <a:gd name="connsiteY1" fmla="*/ 4635198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7124701 w 12192000"/>
              <a:gd name="connsiteY1" fmla="*/ 4635198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7124701 w 12192000"/>
              <a:gd name="connsiteY1" fmla="*/ 4635198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7124701 w 12192000"/>
              <a:gd name="connsiteY1" fmla="*/ 4635198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8591551 w 12192000"/>
              <a:gd name="connsiteY1" fmla="*/ 4546614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8077201 w 12192000"/>
              <a:gd name="connsiteY1" fmla="*/ 4546614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8153401 w 12192000"/>
              <a:gd name="connsiteY1" fmla="*/ 4174562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8115301 w 12192000"/>
              <a:gd name="connsiteY1" fmla="*/ 4387164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115159 h 5634000"/>
              <a:gd name="connsiteX1" fmla="*/ 8115301 w 12192000"/>
              <a:gd name="connsiteY1" fmla="*/ 4387164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115159 h 5634000"/>
              <a:gd name="connsiteX0" fmla="*/ 0 w 12220575"/>
              <a:gd name="connsiteY0" fmla="*/ 0 h 5518841"/>
              <a:gd name="connsiteX1" fmla="*/ 8115301 w 12220575"/>
              <a:gd name="connsiteY1" fmla="*/ 4272005 h 5518841"/>
              <a:gd name="connsiteX2" fmla="*/ 12220575 w 12220575"/>
              <a:gd name="connsiteY2" fmla="*/ 17717 h 5518841"/>
              <a:gd name="connsiteX3" fmla="*/ 12192000 w 12220575"/>
              <a:gd name="connsiteY3" fmla="*/ 5518841 h 5518841"/>
              <a:gd name="connsiteX4" fmla="*/ 0 w 12220575"/>
              <a:gd name="connsiteY4" fmla="*/ 5518841 h 5518841"/>
              <a:gd name="connsiteX5" fmla="*/ 0 w 12220575"/>
              <a:gd name="connsiteY5" fmla="*/ 0 h 5518841"/>
              <a:gd name="connsiteX0" fmla="*/ 0 w 12220575"/>
              <a:gd name="connsiteY0" fmla="*/ 0 h 5518841"/>
              <a:gd name="connsiteX1" fmla="*/ 8115301 w 12220575"/>
              <a:gd name="connsiteY1" fmla="*/ 4272005 h 5518841"/>
              <a:gd name="connsiteX2" fmla="*/ 12220575 w 12220575"/>
              <a:gd name="connsiteY2" fmla="*/ 17717 h 5518841"/>
              <a:gd name="connsiteX3" fmla="*/ 12192000 w 12220575"/>
              <a:gd name="connsiteY3" fmla="*/ 5518841 h 5518841"/>
              <a:gd name="connsiteX4" fmla="*/ 0 w 12220575"/>
              <a:gd name="connsiteY4" fmla="*/ 5518841 h 5518841"/>
              <a:gd name="connsiteX5" fmla="*/ 0 w 12220575"/>
              <a:gd name="connsiteY5" fmla="*/ 0 h 5518841"/>
              <a:gd name="connsiteX0" fmla="*/ 0 w 12220575"/>
              <a:gd name="connsiteY0" fmla="*/ 0 h 5518841"/>
              <a:gd name="connsiteX1" fmla="*/ 8115301 w 12220575"/>
              <a:gd name="connsiteY1" fmla="*/ 4272005 h 5518841"/>
              <a:gd name="connsiteX2" fmla="*/ 12220575 w 12220575"/>
              <a:gd name="connsiteY2" fmla="*/ 17717 h 5518841"/>
              <a:gd name="connsiteX3" fmla="*/ 12192000 w 12220575"/>
              <a:gd name="connsiteY3" fmla="*/ 5518841 h 5518841"/>
              <a:gd name="connsiteX4" fmla="*/ 0 w 12220575"/>
              <a:gd name="connsiteY4" fmla="*/ 5518841 h 5518841"/>
              <a:gd name="connsiteX5" fmla="*/ 0 w 12220575"/>
              <a:gd name="connsiteY5" fmla="*/ 0 h 5518841"/>
              <a:gd name="connsiteX0" fmla="*/ 0 w 12220575"/>
              <a:gd name="connsiteY0" fmla="*/ 0 h 5518841"/>
              <a:gd name="connsiteX1" fmla="*/ 2743201 w 12220575"/>
              <a:gd name="connsiteY1" fmla="*/ 4555474 h 5518841"/>
              <a:gd name="connsiteX2" fmla="*/ 12220575 w 12220575"/>
              <a:gd name="connsiteY2" fmla="*/ 17717 h 5518841"/>
              <a:gd name="connsiteX3" fmla="*/ 12192000 w 12220575"/>
              <a:gd name="connsiteY3" fmla="*/ 5518841 h 5518841"/>
              <a:gd name="connsiteX4" fmla="*/ 0 w 12220575"/>
              <a:gd name="connsiteY4" fmla="*/ 5518841 h 5518841"/>
              <a:gd name="connsiteX5" fmla="*/ 0 w 12220575"/>
              <a:gd name="connsiteY5" fmla="*/ 0 h 5518841"/>
              <a:gd name="connsiteX0" fmla="*/ 0 w 12220575"/>
              <a:gd name="connsiteY0" fmla="*/ 0 h 5518841"/>
              <a:gd name="connsiteX1" fmla="*/ 2628901 w 12220575"/>
              <a:gd name="connsiteY1" fmla="*/ 4502324 h 5518841"/>
              <a:gd name="connsiteX2" fmla="*/ 12220575 w 12220575"/>
              <a:gd name="connsiteY2" fmla="*/ 17717 h 5518841"/>
              <a:gd name="connsiteX3" fmla="*/ 12192000 w 12220575"/>
              <a:gd name="connsiteY3" fmla="*/ 5518841 h 5518841"/>
              <a:gd name="connsiteX4" fmla="*/ 0 w 12220575"/>
              <a:gd name="connsiteY4" fmla="*/ 5518841 h 5518841"/>
              <a:gd name="connsiteX5" fmla="*/ 0 w 12220575"/>
              <a:gd name="connsiteY5" fmla="*/ 0 h 5518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20575" h="5518841">
                <a:moveTo>
                  <a:pt x="0" y="0"/>
                </a:moveTo>
                <a:cubicBezTo>
                  <a:pt x="711200" y="1353448"/>
                  <a:pt x="592139" y="4499371"/>
                  <a:pt x="2628901" y="4502324"/>
                </a:cubicBezTo>
                <a:cubicBezTo>
                  <a:pt x="4665664" y="4505277"/>
                  <a:pt x="10598985" y="1532016"/>
                  <a:pt x="12220575" y="17717"/>
                </a:cubicBezTo>
                <a:lnTo>
                  <a:pt x="12192000" y="5518841"/>
                </a:lnTo>
                <a:lnTo>
                  <a:pt x="0" y="551884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11" name="Прямоугольник 3"/>
          <p:cNvSpPr/>
          <p:nvPr/>
        </p:nvSpPr>
        <p:spPr>
          <a:xfrm>
            <a:off x="0" y="0"/>
            <a:ext cx="9180512" cy="4015979"/>
          </a:xfrm>
          <a:custGeom>
            <a:avLst/>
            <a:gdLst>
              <a:gd name="connsiteX0" fmla="*/ 0 w 12192000"/>
              <a:gd name="connsiteY0" fmla="*/ 0 h 5634000"/>
              <a:gd name="connsiteX1" fmla="*/ 12192000 w 12192000"/>
              <a:gd name="connsiteY1" fmla="*/ 0 h 5634000"/>
              <a:gd name="connsiteX2" fmla="*/ 12192000 w 12192000"/>
              <a:gd name="connsiteY2" fmla="*/ 5634000 h 5634000"/>
              <a:gd name="connsiteX3" fmla="*/ 0 w 12192000"/>
              <a:gd name="connsiteY3" fmla="*/ 5634000 h 5634000"/>
              <a:gd name="connsiteX4" fmla="*/ 0 w 12192000"/>
              <a:gd name="connsiteY4" fmla="*/ 0 h 5634000"/>
              <a:gd name="connsiteX0" fmla="*/ 0 w 12192000"/>
              <a:gd name="connsiteY0" fmla="*/ 36884 h 5670884"/>
              <a:gd name="connsiteX1" fmla="*/ 3737811 w 12192000"/>
              <a:gd name="connsiteY1" fmla="*/ 0 h 5670884"/>
              <a:gd name="connsiteX2" fmla="*/ 12192000 w 12192000"/>
              <a:gd name="connsiteY2" fmla="*/ 36884 h 5670884"/>
              <a:gd name="connsiteX3" fmla="*/ 12192000 w 12192000"/>
              <a:gd name="connsiteY3" fmla="*/ 5670884 h 5670884"/>
              <a:gd name="connsiteX4" fmla="*/ 0 w 12192000"/>
              <a:gd name="connsiteY4" fmla="*/ 5670884 h 5670884"/>
              <a:gd name="connsiteX5" fmla="*/ 0 w 12192000"/>
              <a:gd name="connsiteY5" fmla="*/ 36884 h 5670884"/>
              <a:gd name="connsiteX0" fmla="*/ 0 w 12192000"/>
              <a:gd name="connsiteY0" fmla="*/ 0 h 5634000"/>
              <a:gd name="connsiteX1" fmla="*/ 2823411 w 12192000"/>
              <a:gd name="connsiteY1" fmla="*/ 3765095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16982 h 5650982"/>
              <a:gd name="connsiteX1" fmla="*/ 2823411 w 12192000"/>
              <a:gd name="connsiteY1" fmla="*/ 3782077 h 5650982"/>
              <a:gd name="connsiteX2" fmla="*/ 12192000 w 12192000"/>
              <a:gd name="connsiteY2" fmla="*/ 16982 h 5650982"/>
              <a:gd name="connsiteX3" fmla="*/ 12192000 w 12192000"/>
              <a:gd name="connsiteY3" fmla="*/ 5650982 h 5650982"/>
              <a:gd name="connsiteX4" fmla="*/ 0 w 12192000"/>
              <a:gd name="connsiteY4" fmla="*/ 5650982 h 5650982"/>
              <a:gd name="connsiteX5" fmla="*/ 0 w 12192000"/>
              <a:gd name="connsiteY5" fmla="*/ 16982 h 5650982"/>
              <a:gd name="connsiteX0" fmla="*/ 0 w 12192000"/>
              <a:gd name="connsiteY0" fmla="*/ 18282 h 5652282"/>
              <a:gd name="connsiteX1" fmla="*/ 2342148 w 12192000"/>
              <a:gd name="connsiteY1" fmla="*/ 3478577 h 5652282"/>
              <a:gd name="connsiteX2" fmla="*/ 12192000 w 12192000"/>
              <a:gd name="connsiteY2" fmla="*/ 18282 h 5652282"/>
              <a:gd name="connsiteX3" fmla="*/ 12192000 w 12192000"/>
              <a:gd name="connsiteY3" fmla="*/ 5652282 h 5652282"/>
              <a:gd name="connsiteX4" fmla="*/ 0 w 12192000"/>
              <a:gd name="connsiteY4" fmla="*/ 5652282 h 5652282"/>
              <a:gd name="connsiteX5" fmla="*/ 0 w 12192000"/>
              <a:gd name="connsiteY5" fmla="*/ 18282 h 5652282"/>
              <a:gd name="connsiteX0" fmla="*/ 0 w 12192000"/>
              <a:gd name="connsiteY0" fmla="*/ 24215 h 5658215"/>
              <a:gd name="connsiteX1" fmla="*/ 2342148 w 12192000"/>
              <a:gd name="connsiteY1" fmla="*/ 3484510 h 5658215"/>
              <a:gd name="connsiteX2" fmla="*/ 12192000 w 12192000"/>
              <a:gd name="connsiteY2" fmla="*/ 24215 h 5658215"/>
              <a:gd name="connsiteX3" fmla="*/ 12192000 w 12192000"/>
              <a:gd name="connsiteY3" fmla="*/ 5658215 h 5658215"/>
              <a:gd name="connsiteX4" fmla="*/ 0 w 12192000"/>
              <a:gd name="connsiteY4" fmla="*/ 5658215 h 5658215"/>
              <a:gd name="connsiteX5" fmla="*/ 0 w 12192000"/>
              <a:gd name="connsiteY5" fmla="*/ 24215 h 5658215"/>
              <a:gd name="connsiteX0" fmla="*/ 0 w 12192000"/>
              <a:gd name="connsiteY0" fmla="*/ 24215 h 5658215"/>
              <a:gd name="connsiteX1" fmla="*/ 2342148 w 12192000"/>
              <a:gd name="connsiteY1" fmla="*/ 3484510 h 5658215"/>
              <a:gd name="connsiteX2" fmla="*/ 12192000 w 12192000"/>
              <a:gd name="connsiteY2" fmla="*/ 24215 h 5658215"/>
              <a:gd name="connsiteX3" fmla="*/ 12192000 w 12192000"/>
              <a:gd name="connsiteY3" fmla="*/ 5658215 h 5658215"/>
              <a:gd name="connsiteX4" fmla="*/ 0 w 12192000"/>
              <a:gd name="connsiteY4" fmla="*/ 5658215 h 5658215"/>
              <a:gd name="connsiteX5" fmla="*/ 0 w 12192000"/>
              <a:gd name="connsiteY5" fmla="*/ 24215 h 5658215"/>
              <a:gd name="connsiteX0" fmla="*/ 0 w 12192000"/>
              <a:gd name="connsiteY0" fmla="*/ 0 h 5634000"/>
              <a:gd name="connsiteX1" fmla="*/ 2342148 w 12192000"/>
              <a:gd name="connsiteY1" fmla="*/ 3460295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2342148 w 12192000"/>
              <a:gd name="connsiteY1" fmla="*/ 3460295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3352801 w 12192000"/>
              <a:gd name="connsiteY1" fmla="*/ 4280862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8553451 w 12192000"/>
              <a:gd name="connsiteY1" fmla="*/ 4865517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7124701 w 12192000"/>
              <a:gd name="connsiteY1" fmla="*/ 4635198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7124701 w 12192000"/>
              <a:gd name="connsiteY1" fmla="*/ 4635198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7124701 w 12192000"/>
              <a:gd name="connsiteY1" fmla="*/ 4635198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7124701 w 12192000"/>
              <a:gd name="connsiteY1" fmla="*/ 4635198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8591551 w 12192000"/>
              <a:gd name="connsiteY1" fmla="*/ 4546614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8077201 w 12192000"/>
              <a:gd name="connsiteY1" fmla="*/ 4546614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8153401 w 12192000"/>
              <a:gd name="connsiteY1" fmla="*/ 4174562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8115301 w 12192000"/>
              <a:gd name="connsiteY1" fmla="*/ 4387164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2590801 w 12192000"/>
              <a:gd name="connsiteY1" fmla="*/ 4617483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5634000">
                <a:moveTo>
                  <a:pt x="0" y="0"/>
                </a:moveTo>
                <a:cubicBezTo>
                  <a:pt x="711200" y="1353448"/>
                  <a:pt x="558801" y="4617483"/>
                  <a:pt x="2590801" y="4617483"/>
                </a:cubicBezTo>
                <a:cubicBezTo>
                  <a:pt x="4622801" y="4617483"/>
                  <a:pt x="10684710" y="1647175"/>
                  <a:pt x="12192000" y="0"/>
                </a:cubicBezTo>
                <a:lnTo>
                  <a:pt x="12192000" y="5634000"/>
                </a:lnTo>
                <a:lnTo>
                  <a:pt x="0" y="5634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Подзаголовок 8"/>
          <p:cNvSpPr txBox="1">
            <a:spLocks/>
          </p:cNvSpPr>
          <p:nvPr/>
        </p:nvSpPr>
        <p:spPr>
          <a:xfrm>
            <a:off x="4283968" y="4083918"/>
            <a:ext cx="4662488" cy="846535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endParaRPr lang="ru-RU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" y="2660451"/>
            <a:ext cx="9128250" cy="1300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Об организации работы по построению системы оценки качества образования на основе анализа результатов государственной итоговой аттестации на 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муниципальном уровне</a:t>
            </a:r>
            <a:endParaRPr lang="en-US" altLang="ko-KR" sz="2000" b="1" dirty="0">
              <a:solidFill>
                <a:schemeClr val="bg1"/>
              </a:solidFill>
            </a:endParaRPr>
          </a:p>
        </p:txBody>
      </p:sp>
      <p:sp>
        <p:nvSpPr>
          <p:cNvPr id="13" name="Text Placeholder 3">
            <a:extLst>
              <a:ext uri="{FF2B5EF4-FFF2-40B4-BE49-F238E27FC236}">
                <a16:creationId xmlns="" xmlns:a16="http://schemas.microsoft.com/office/drawing/2014/main" id="{CCC0ED84-596D-4C02-828F-DD4844854879}"/>
              </a:ext>
            </a:extLst>
          </p:cNvPr>
          <p:cNvSpPr txBox="1">
            <a:spLocks/>
          </p:cNvSpPr>
          <p:nvPr/>
        </p:nvSpPr>
        <p:spPr>
          <a:xfrm>
            <a:off x="0" y="4011910"/>
            <a:ext cx="4716016" cy="105958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  <a:defRPr/>
            </a:pPr>
            <a:r>
              <a:rPr lang="ru-RU" sz="1600" dirty="0" smtClean="0">
                <a:solidFill>
                  <a:srgbClr val="666666"/>
                </a:solidFill>
                <a:latin typeface="Arial" pitchFamily="34" charset="0"/>
                <a:cs typeface="Arial" pitchFamily="34" charset="0"/>
              </a:rPr>
              <a:t>Чайка Марина Сергеевна,</a:t>
            </a:r>
            <a:endParaRPr lang="ru-RU" sz="1600" dirty="0">
              <a:solidFill>
                <a:srgbClr val="666666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ru-RU" sz="1600" dirty="0" smtClean="0">
                <a:solidFill>
                  <a:srgbClr val="666666"/>
                </a:solidFill>
                <a:latin typeface="Arial" pitchFamily="34" charset="0"/>
                <a:cs typeface="Arial" pitchFamily="34" charset="0"/>
              </a:rPr>
              <a:t>заместитель директора МБУ «</a:t>
            </a:r>
            <a:r>
              <a:rPr lang="ru-RU" sz="1600" dirty="0" err="1" smtClean="0">
                <a:solidFill>
                  <a:srgbClr val="666666"/>
                </a:solidFill>
                <a:latin typeface="Arial" pitchFamily="34" charset="0"/>
                <a:cs typeface="Arial" pitchFamily="34" charset="0"/>
              </a:rPr>
              <a:t>Старооскольский</a:t>
            </a:r>
            <a:r>
              <a:rPr lang="ru-RU" sz="1600" dirty="0" smtClean="0">
                <a:solidFill>
                  <a:srgbClr val="666666"/>
                </a:solidFill>
                <a:latin typeface="Arial" pitchFamily="34" charset="0"/>
                <a:cs typeface="Arial" pitchFamily="34" charset="0"/>
              </a:rPr>
              <a:t> центр оценки качества образования»</a:t>
            </a:r>
            <a:endParaRPr lang="ru-RU" sz="1600" dirty="0">
              <a:solidFill>
                <a:srgbClr val="6666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27984" y="401191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ko-KR" sz="1600" dirty="0" smtClean="0">
                <a:solidFill>
                  <a:srgbClr val="666666"/>
                </a:solidFill>
                <a:latin typeface="Arial" pitchFamily="34" charset="0"/>
                <a:cs typeface="Arial" pitchFamily="34" charset="0"/>
              </a:rPr>
              <a:t>Акимова Надежда Викторовна, начальник отдела общего образования управления образования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67494"/>
            <a:ext cx="9144000" cy="576064"/>
          </a:xfrm>
        </p:spPr>
        <p:txBody>
          <a:bodyPr/>
          <a:lstStyle/>
          <a:p>
            <a:r>
              <a:rPr lang="ru-RU" altLang="ko-KR" sz="2800" dirty="0">
                <a:solidFill>
                  <a:schemeClr val="accent1">
                    <a:lumMod val="75000"/>
                  </a:schemeClr>
                </a:solidFill>
              </a:rPr>
              <a:t>АНАЛИЗ ГИА. 2 ЭТАП</a:t>
            </a:r>
            <a:endParaRPr lang="ko-KR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B204888C-6B8A-4529-8ED4-F90E4A7732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4716016" y="922645"/>
            <a:ext cx="4139952" cy="1774265"/>
          </a:xfrm>
          <a:prstGeom prst="rect">
            <a:avLst/>
          </a:prstGeom>
          <a:ln>
            <a:solidFill>
              <a:srgbClr val="336699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716016" y="2775998"/>
            <a:ext cx="4139952" cy="212730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15566"/>
            <a:ext cx="2952328" cy="398774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40204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07504" y="-20538"/>
            <a:ext cx="9144000" cy="576064"/>
          </a:xfrm>
        </p:spPr>
        <p:txBody>
          <a:bodyPr/>
          <a:lstStyle/>
          <a:p>
            <a:r>
              <a:rPr lang="ru-RU" altLang="ko-KR" sz="2800" dirty="0">
                <a:solidFill>
                  <a:schemeClr val="accent1">
                    <a:lumMod val="75000"/>
                  </a:schemeClr>
                </a:solidFill>
              </a:rPr>
              <a:t>СБОРНИКИ СТАТИСТИЧЕСКИХ МАТЕРИАЛОВ</a:t>
            </a:r>
            <a:endParaRPr lang="ko-KR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BE418D8-77DE-461D-901D-A7DBB964C8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326630" y="466475"/>
            <a:ext cx="8277818" cy="4481539"/>
          </a:xfrm>
          <a:prstGeom prst="rect">
            <a:avLst/>
          </a:prstGeom>
          <a:ln>
            <a:solidFill>
              <a:srgbClr val="336699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99645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07504" y="-20538"/>
            <a:ext cx="9144000" cy="576064"/>
          </a:xfrm>
        </p:spPr>
        <p:txBody>
          <a:bodyPr/>
          <a:lstStyle/>
          <a:p>
            <a:r>
              <a:rPr lang="ru-RU" altLang="ko-KR" sz="2800" dirty="0">
                <a:solidFill>
                  <a:schemeClr val="accent1">
                    <a:lumMod val="75000"/>
                  </a:schemeClr>
                </a:solidFill>
              </a:rPr>
              <a:t>СБОРНИКИ СТАТИСТИЧЕСКИХ МАТЕРИАЛОВ</a:t>
            </a:r>
            <a:endParaRPr lang="ko-KR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8BA3BC97-C462-4FEB-A080-40E2A1BEDED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827584" y="483518"/>
            <a:ext cx="7416824" cy="4570285"/>
          </a:xfrm>
          <a:prstGeom prst="rect">
            <a:avLst/>
          </a:prstGeom>
          <a:ln>
            <a:solidFill>
              <a:srgbClr val="336699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64843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07504" y="-20538"/>
            <a:ext cx="9144000" cy="576064"/>
          </a:xfrm>
        </p:spPr>
        <p:txBody>
          <a:bodyPr/>
          <a:lstStyle/>
          <a:p>
            <a:r>
              <a:rPr lang="ru-RU" altLang="ko-KR" sz="2800" dirty="0">
                <a:solidFill>
                  <a:schemeClr val="accent1">
                    <a:lumMod val="75000"/>
                  </a:schemeClr>
                </a:solidFill>
              </a:rPr>
              <a:t>СБОРНИКИ СТАТИСТИЧЕСКИХ МАТЕРИАЛОВ</a:t>
            </a:r>
            <a:endParaRPr lang="ko-KR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CE629E34-9549-4081-85FF-B13E63783F0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179512" y="627534"/>
            <a:ext cx="4110427" cy="2791030"/>
          </a:xfrm>
          <a:prstGeom prst="rect">
            <a:avLst/>
          </a:prstGeom>
          <a:ln>
            <a:solidFill>
              <a:srgbClr val="336699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F29E4937-526C-4D53-8DDB-0DBCEE8E12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4854063" y="624471"/>
            <a:ext cx="4104456" cy="2791030"/>
          </a:xfrm>
          <a:prstGeom prst="rect">
            <a:avLst/>
          </a:prstGeom>
          <a:ln>
            <a:solidFill>
              <a:srgbClr val="336699"/>
            </a:solidFill>
          </a:ln>
        </p:spPr>
      </p:pic>
    </p:spTree>
    <p:extLst>
      <p:ext uri="{BB962C8B-B14F-4D97-AF65-F5344CB8AC3E}">
        <p14:creationId xmlns="" xmlns:p14="http://schemas.microsoft.com/office/powerpoint/2010/main" val="89956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07504" y="-20538"/>
            <a:ext cx="9144000" cy="576064"/>
          </a:xfrm>
        </p:spPr>
        <p:txBody>
          <a:bodyPr/>
          <a:lstStyle/>
          <a:p>
            <a:r>
              <a:rPr lang="ru-RU" altLang="ko-KR" sz="2800" dirty="0">
                <a:solidFill>
                  <a:schemeClr val="accent1">
                    <a:lumMod val="75000"/>
                  </a:schemeClr>
                </a:solidFill>
              </a:rPr>
              <a:t>СБОРНИКИ СТАТИСТИЧЕСКИХ МАТЕРИАЛОВ</a:t>
            </a:r>
            <a:endParaRPr lang="ko-KR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A33B8AC7-AE25-45D6-95F1-FCE061DFF8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254290" y="627534"/>
            <a:ext cx="8635420" cy="41577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3616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67494"/>
            <a:ext cx="9144000" cy="576064"/>
          </a:xfrm>
        </p:spPr>
        <p:txBody>
          <a:bodyPr/>
          <a:lstStyle/>
          <a:p>
            <a:r>
              <a:rPr lang="ru-RU" altLang="ko-KR" sz="2800" dirty="0">
                <a:solidFill>
                  <a:schemeClr val="accent1">
                    <a:lumMod val="75000"/>
                  </a:schemeClr>
                </a:solidFill>
              </a:rPr>
              <a:t>АНАЛИЗ ГИА. 3 ЭТАП</a:t>
            </a:r>
            <a:endParaRPr lang="ko-KR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4B96F549-C887-4755-AE0C-DA970BC74B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323528" y="843558"/>
            <a:ext cx="2569619" cy="3384376"/>
          </a:xfrm>
          <a:prstGeom prst="rect">
            <a:avLst/>
          </a:prstGeom>
          <a:ln>
            <a:solidFill>
              <a:srgbClr val="336699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F8FA106-F647-4E62-B502-A7E452B9260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6372200" y="843558"/>
            <a:ext cx="2538282" cy="3384376"/>
          </a:xfrm>
          <a:prstGeom prst="rect">
            <a:avLst/>
          </a:prstGeom>
          <a:ln>
            <a:solidFill>
              <a:srgbClr val="336699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371" y="1203598"/>
            <a:ext cx="2529258" cy="359534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2611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67494"/>
            <a:ext cx="9144000" cy="576064"/>
          </a:xfrm>
        </p:spPr>
        <p:txBody>
          <a:bodyPr/>
          <a:lstStyle/>
          <a:p>
            <a:r>
              <a:rPr lang="ru-RU" altLang="ko-KR" sz="2800" dirty="0">
                <a:solidFill>
                  <a:schemeClr val="accent1">
                    <a:lumMod val="75000"/>
                  </a:schemeClr>
                </a:solidFill>
              </a:rPr>
              <a:t>АНАЛИЗ ГИА. 4 ЭТАП</a:t>
            </a:r>
            <a:endParaRPr lang="ko-KR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" name="Group 5">
            <a:extLst>
              <a:ext uri="{FF2B5EF4-FFF2-40B4-BE49-F238E27FC236}">
                <a16:creationId xmlns="" xmlns:a16="http://schemas.microsoft.com/office/drawing/2014/main" id="{F1DEE756-CA47-4A76-AD81-3E2262A03C1C}"/>
              </a:ext>
            </a:extLst>
          </p:cNvPr>
          <p:cNvGrpSpPr/>
          <p:nvPr/>
        </p:nvGrpSpPr>
        <p:grpSpPr>
          <a:xfrm>
            <a:off x="173486" y="876063"/>
            <a:ext cx="864096" cy="1188088"/>
            <a:chOff x="2391994" y="1635646"/>
            <a:chExt cx="805454" cy="1584088"/>
          </a:xfrm>
        </p:grpSpPr>
        <p:sp>
          <p:nvSpPr>
            <p:cNvPr id="4" name="Rectangle 3">
              <a:extLst>
                <a:ext uri="{FF2B5EF4-FFF2-40B4-BE49-F238E27FC236}">
                  <a16:creationId xmlns="" xmlns:a16="http://schemas.microsoft.com/office/drawing/2014/main" id="{4B9D46D1-81F0-48CA-94C8-A841040DB19F}"/>
                </a:ext>
              </a:extLst>
            </p:cNvPr>
            <p:cNvSpPr/>
            <p:nvPr/>
          </p:nvSpPr>
          <p:spPr>
            <a:xfrm>
              <a:off x="2391994" y="1635646"/>
              <a:ext cx="805454" cy="79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5" name="Isosceles Triangle 4">
              <a:extLst>
                <a:ext uri="{FF2B5EF4-FFF2-40B4-BE49-F238E27FC236}">
                  <a16:creationId xmlns="" xmlns:a16="http://schemas.microsoft.com/office/drawing/2014/main" id="{1EC63EFE-7947-45EE-AAFB-960D1260BACC}"/>
                </a:ext>
              </a:extLst>
            </p:cNvPr>
            <p:cNvSpPr/>
            <p:nvPr/>
          </p:nvSpPr>
          <p:spPr>
            <a:xfrm rot="10800000">
              <a:off x="2391994" y="2427734"/>
              <a:ext cx="805454" cy="792000"/>
            </a:xfrm>
            <a:prstGeom prst="triangle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  <p:sp>
        <p:nvSpPr>
          <p:cNvPr id="6" name="TextBox 8">
            <a:extLst>
              <a:ext uri="{FF2B5EF4-FFF2-40B4-BE49-F238E27FC236}">
                <a16:creationId xmlns="" xmlns:a16="http://schemas.microsoft.com/office/drawing/2014/main" id="{6C0D84AA-2369-4080-8910-B08FA8B337DE}"/>
              </a:ext>
            </a:extLst>
          </p:cNvPr>
          <p:cNvSpPr txBox="1"/>
          <p:nvPr/>
        </p:nvSpPr>
        <p:spPr>
          <a:xfrm>
            <a:off x="1109590" y="869875"/>
            <a:ext cx="30193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КОЛЛЕГИЯ УПРАВЛЕНИЯ ОБРАЗОВАНИЯ - ПРИНЯТИЕ УПРАВЛЕНЧЕСКИХ РЕШЕНИЙ</a:t>
            </a:r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8" name="Group 11">
            <a:extLst>
              <a:ext uri="{FF2B5EF4-FFF2-40B4-BE49-F238E27FC236}">
                <a16:creationId xmlns="" xmlns:a16="http://schemas.microsoft.com/office/drawing/2014/main" id="{35368489-5C30-4060-A7A8-0CDB091C89BE}"/>
              </a:ext>
            </a:extLst>
          </p:cNvPr>
          <p:cNvGrpSpPr/>
          <p:nvPr/>
        </p:nvGrpSpPr>
        <p:grpSpPr>
          <a:xfrm>
            <a:off x="5096310" y="1365736"/>
            <a:ext cx="864096" cy="1188088"/>
            <a:chOff x="2391994" y="1635646"/>
            <a:chExt cx="805454" cy="1584088"/>
          </a:xfrm>
          <a:solidFill>
            <a:srgbClr val="98DFBB"/>
          </a:solidFill>
        </p:grpSpPr>
        <p:sp>
          <p:nvSpPr>
            <p:cNvPr id="9" name="Rectangle 12">
              <a:extLst>
                <a:ext uri="{FF2B5EF4-FFF2-40B4-BE49-F238E27FC236}">
                  <a16:creationId xmlns="" xmlns:a16="http://schemas.microsoft.com/office/drawing/2014/main" id="{1519B081-0D24-41F0-880D-AAB690E41F0D}"/>
                </a:ext>
              </a:extLst>
            </p:cNvPr>
            <p:cNvSpPr/>
            <p:nvPr/>
          </p:nvSpPr>
          <p:spPr>
            <a:xfrm>
              <a:off x="2391994" y="1635646"/>
              <a:ext cx="805454" cy="79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10" name="Isosceles Triangle 13">
              <a:extLst>
                <a:ext uri="{FF2B5EF4-FFF2-40B4-BE49-F238E27FC236}">
                  <a16:creationId xmlns="" xmlns:a16="http://schemas.microsoft.com/office/drawing/2014/main" id="{8FB6E59B-295E-40DB-8D26-CF249D4CD125}"/>
                </a:ext>
              </a:extLst>
            </p:cNvPr>
            <p:cNvSpPr/>
            <p:nvPr/>
          </p:nvSpPr>
          <p:spPr>
            <a:xfrm rot="10800000">
              <a:off x="2391994" y="2427734"/>
              <a:ext cx="805454" cy="792000"/>
            </a:xfrm>
            <a:prstGeom prst="triangle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sp>
        <p:nvSpPr>
          <p:cNvPr id="11" name="TextBox 17">
            <a:extLst>
              <a:ext uri="{FF2B5EF4-FFF2-40B4-BE49-F238E27FC236}">
                <a16:creationId xmlns="" xmlns:a16="http://schemas.microsoft.com/office/drawing/2014/main" id="{892F1B83-3BC5-4389-BD6D-D2C928196F5D}"/>
              </a:ext>
            </a:extLst>
          </p:cNvPr>
          <p:cNvSpPr txBox="1"/>
          <p:nvPr/>
        </p:nvSpPr>
        <p:spPr>
          <a:xfrm>
            <a:off x="5173798" y="1408484"/>
            <a:ext cx="709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cs typeface="Arial" pitchFamily="34" charset="0"/>
              </a:rPr>
              <a:t>0</a:t>
            </a:r>
            <a:r>
              <a:rPr lang="ru-RU" altLang="ko-KR" sz="3600" b="1" dirty="0">
                <a:solidFill>
                  <a:schemeClr val="bg1"/>
                </a:solidFill>
                <a:cs typeface="Arial" pitchFamily="34" charset="0"/>
              </a:rPr>
              <a:t>2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2" name="Group 18">
            <a:extLst>
              <a:ext uri="{FF2B5EF4-FFF2-40B4-BE49-F238E27FC236}">
                <a16:creationId xmlns="" xmlns:a16="http://schemas.microsoft.com/office/drawing/2014/main" id="{64AF4AD6-5483-4987-B867-ED4FF89B359E}"/>
              </a:ext>
            </a:extLst>
          </p:cNvPr>
          <p:cNvGrpSpPr/>
          <p:nvPr/>
        </p:nvGrpSpPr>
        <p:grpSpPr>
          <a:xfrm>
            <a:off x="395536" y="3057946"/>
            <a:ext cx="864096" cy="1188088"/>
            <a:chOff x="2391994" y="1635646"/>
            <a:chExt cx="805454" cy="1584088"/>
          </a:xfrm>
          <a:solidFill>
            <a:srgbClr val="F8B2A3"/>
          </a:solidFill>
        </p:grpSpPr>
        <p:sp>
          <p:nvSpPr>
            <p:cNvPr id="13" name="Rectangle 19">
              <a:extLst>
                <a:ext uri="{FF2B5EF4-FFF2-40B4-BE49-F238E27FC236}">
                  <a16:creationId xmlns="" xmlns:a16="http://schemas.microsoft.com/office/drawing/2014/main" id="{34D3C95F-AE97-47F7-9754-2B5168C893DD}"/>
                </a:ext>
              </a:extLst>
            </p:cNvPr>
            <p:cNvSpPr/>
            <p:nvPr/>
          </p:nvSpPr>
          <p:spPr>
            <a:xfrm>
              <a:off x="2391994" y="1635646"/>
              <a:ext cx="805454" cy="79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4" name="Isosceles Triangle 20">
              <a:extLst>
                <a:ext uri="{FF2B5EF4-FFF2-40B4-BE49-F238E27FC236}">
                  <a16:creationId xmlns="" xmlns:a16="http://schemas.microsoft.com/office/drawing/2014/main" id="{5BD32C25-C73E-46DC-8314-B8E9493147F9}"/>
                </a:ext>
              </a:extLst>
            </p:cNvPr>
            <p:cNvSpPr/>
            <p:nvPr/>
          </p:nvSpPr>
          <p:spPr>
            <a:xfrm rot="10800000">
              <a:off x="2391994" y="2427734"/>
              <a:ext cx="805454" cy="792000"/>
            </a:xfrm>
            <a:prstGeom prst="triangle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  <p:sp>
        <p:nvSpPr>
          <p:cNvPr id="15" name="TextBox 22">
            <a:extLst>
              <a:ext uri="{FF2B5EF4-FFF2-40B4-BE49-F238E27FC236}">
                <a16:creationId xmlns="" xmlns:a16="http://schemas.microsoft.com/office/drawing/2014/main" id="{E0759145-A71C-4787-9229-2B54CDD39A74}"/>
              </a:ext>
            </a:extLst>
          </p:cNvPr>
          <p:cNvSpPr txBox="1"/>
          <p:nvPr/>
        </p:nvSpPr>
        <p:spPr>
          <a:xfrm>
            <a:off x="1344006" y="3054494"/>
            <a:ext cx="30193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корректировка </a:t>
            </a:r>
            <a:r>
              <a:rPr lang="ru-RU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программ курсовой подготовки педагогов</a:t>
            </a:r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TextBox 24">
            <a:extLst>
              <a:ext uri="{FF2B5EF4-FFF2-40B4-BE49-F238E27FC236}">
                <a16:creationId xmlns="" xmlns:a16="http://schemas.microsoft.com/office/drawing/2014/main" id="{18F2E5EF-1E7B-445E-804A-76E77A6F7663}"/>
              </a:ext>
            </a:extLst>
          </p:cNvPr>
          <p:cNvSpPr txBox="1"/>
          <p:nvPr/>
        </p:nvSpPr>
        <p:spPr>
          <a:xfrm>
            <a:off x="473024" y="3100694"/>
            <a:ext cx="709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cs typeface="Arial" pitchFamily="34" charset="0"/>
              </a:rPr>
              <a:t>0</a:t>
            </a:r>
            <a:r>
              <a:rPr lang="ru-RU" altLang="ko-KR" sz="36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7" name="Group 25">
            <a:extLst>
              <a:ext uri="{FF2B5EF4-FFF2-40B4-BE49-F238E27FC236}">
                <a16:creationId xmlns="" xmlns:a16="http://schemas.microsoft.com/office/drawing/2014/main" id="{4485112F-C9A9-4451-AFD9-D51CB6939918}"/>
              </a:ext>
            </a:extLst>
          </p:cNvPr>
          <p:cNvGrpSpPr/>
          <p:nvPr/>
        </p:nvGrpSpPr>
        <p:grpSpPr>
          <a:xfrm>
            <a:off x="5096310" y="3057913"/>
            <a:ext cx="864096" cy="1188088"/>
            <a:chOff x="2391994" y="1635646"/>
            <a:chExt cx="805454" cy="1584088"/>
          </a:xfrm>
          <a:solidFill>
            <a:srgbClr val="A4B4EA"/>
          </a:solidFill>
        </p:grpSpPr>
        <p:sp>
          <p:nvSpPr>
            <p:cNvPr id="18" name="Rectangle 26">
              <a:extLst>
                <a:ext uri="{FF2B5EF4-FFF2-40B4-BE49-F238E27FC236}">
                  <a16:creationId xmlns="" xmlns:a16="http://schemas.microsoft.com/office/drawing/2014/main" id="{F89B7F2C-1E6E-4114-91DE-111C29628EE4}"/>
                </a:ext>
              </a:extLst>
            </p:cNvPr>
            <p:cNvSpPr/>
            <p:nvPr/>
          </p:nvSpPr>
          <p:spPr>
            <a:xfrm>
              <a:off x="2391994" y="1635646"/>
              <a:ext cx="805454" cy="79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19" name="Isosceles Triangle 27">
              <a:extLst>
                <a:ext uri="{FF2B5EF4-FFF2-40B4-BE49-F238E27FC236}">
                  <a16:creationId xmlns="" xmlns:a16="http://schemas.microsoft.com/office/drawing/2014/main" id="{7BD97CFD-EFD0-438D-9107-91912091A5DF}"/>
                </a:ext>
              </a:extLst>
            </p:cNvPr>
            <p:cNvSpPr/>
            <p:nvPr/>
          </p:nvSpPr>
          <p:spPr>
            <a:xfrm rot="10800000">
              <a:off x="2391994" y="2427734"/>
              <a:ext cx="805454" cy="792000"/>
            </a:xfrm>
            <a:prstGeom prst="triangle">
              <a:avLst>
                <a:gd name="adj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  <p:sp>
        <p:nvSpPr>
          <p:cNvPr id="20" name="TextBox 31">
            <a:extLst>
              <a:ext uri="{FF2B5EF4-FFF2-40B4-BE49-F238E27FC236}">
                <a16:creationId xmlns="" xmlns:a16="http://schemas.microsoft.com/office/drawing/2014/main" id="{CAF8EE45-5C04-4541-9329-66E6FF93794D}"/>
              </a:ext>
            </a:extLst>
          </p:cNvPr>
          <p:cNvSpPr txBox="1"/>
          <p:nvPr/>
        </p:nvSpPr>
        <p:spPr>
          <a:xfrm>
            <a:off x="5173798" y="3100661"/>
            <a:ext cx="709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cs typeface="Arial" pitchFamily="34" charset="0"/>
              </a:rPr>
              <a:t>0</a:t>
            </a:r>
            <a:r>
              <a:rPr lang="ru-RU" altLang="ko-KR" sz="3600" b="1" dirty="0" smtClean="0">
                <a:solidFill>
                  <a:schemeClr val="bg1"/>
                </a:solidFill>
                <a:cs typeface="Arial" pitchFamily="34" charset="0"/>
              </a:rPr>
              <a:t>3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15">
            <a:extLst>
              <a:ext uri="{FF2B5EF4-FFF2-40B4-BE49-F238E27FC236}">
                <a16:creationId xmlns="" xmlns:a16="http://schemas.microsoft.com/office/drawing/2014/main" id="{89F4E36E-F9C1-478E-8FCB-7336F9F1096B}"/>
              </a:ext>
            </a:extLst>
          </p:cNvPr>
          <p:cNvSpPr txBox="1"/>
          <p:nvPr/>
        </p:nvSpPr>
        <p:spPr>
          <a:xfrm>
            <a:off x="6009284" y="1359581"/>
            <a:ext cx="30992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распространение </a:t>
            </a:r>
            <a:r>
              <a:rPr lang="ru-RU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позитивной практики, выявленной в ходе процесса интерпретации результатов процедур оценки качества образования</a:t>
            </a:r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9">
            <a:extLst>
              <a:ext uri="{FF2B5EF4-FFF2-40B4-BE49-F238E27FC236}">
                <a16:creationId xmlns="" xmlns:a16="http://schemas.microsoft.com/office/drawing/2014/main" id="{39D211DA-AB09-4245-A57D-1A769750B1EF}"/>
              </a:ext>
            </a:extLst>
          </p:cNvPr>
          <p:cNvSpPr txBox="1"/>
          <p:nvPr/>
        </p:nvSpPr>
        <p:spPr>
          <a:xfrm>
            <a:off x="6009284" y="3048511"/>
            <a:ext cx="30992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коррекция </a:t>
            </a:r>
            <a:r>
              <a:rPr lang="ru-RU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выявленных проблем и преодоление негативных тенденций</a:t>
            </a:r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4255344" y="1300111"/>
            <a:ext cx="792088" cy="49499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2715962">
            <a:off x="3479082" y="2167785"/>
            <a:ext cx="792088" cy="49499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5400000">
            <a:off x="1601584" y="2373882"/>
            <a:ext cx="792088" cy="49499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260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Текст 15">
            <a:extLst>
              <a:ext uri="{FF2B5EF4-FFF2-40B4-BE49-F238E27FC236}">
                <a16:creationId xmlns="" xmlns:a16="http://schemas.microsoft.com/office/drawing/2014/main" id="{5B30A089-8F42-4B3F-B86F-819D7DA522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УРОВНИ ПРИНЯТИЯ УПРАВЛЕНЧЕСКИХ РЕШЕНИЙ</a:t>
            </a:r>
          </a:p>
        </p:txBody>
      </p:sp>
      <p:pic>
        <p:nvPicPr>
          <p:cNvPr id="42" name="Рисунок 41">
            <a:extLst>
              <a:ext uri="{FF2B5EF4-FFF2-40B4-BE49-F238E27FC236}">
                <a16:creationId xmlns="" xmlns:a16="http://schemas.microsoft.com/office/drawing/2014/main" id="{FB85ECB9-6A7E-4F77-A30F-E3E9AABF64C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34" name="Рисунок 33">
            <a:extLst>
              <a:ext uri="{FF2B5EF4-FFF2-40B4-BE49-F238E27FC236}">
                <a16:creationId xmlns="" xmlns:a16="http://schemas.microsoft.com/office/drawing/2014/main" id="{22C285CF-3DEF-431F-B154-4ABA84D709B9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36" name="Рисунок 35">
            <a:extLst>
              <a:ext uri="{FF2B5EF4-FFF2-40B4-BE49-F238E27FC236}">
                <a16:creationId xmlns="" xmlns:a16="http://schemas.microsoft.com/office/drawing/2014/main" id="{9A0556BA-0B97-4A12-87C8-FFB6DF44D4F3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38" name="Рисунок 37">
            <a:extLst>
              <a:ext uri="{FF2B5EF4-FFF2-40B4-BE49-F238E27FC236}">
                <a16:creationId xmlns="" xmlns:a16="http://schemas.microsoft.com/office/drawing/2014/main" id="{BD5E65CE-BE8B-4082-9EBE-BE0FE54134F6}"/>
              </a:ext>
            </a:extLst>
          </p:cNvPr>
          <p:cNvPicPr>
            <a:picLocks noGrp="1" noChangeAspect="1"/>
          </p:cNvPicPr>
          <p:nvPr>
            <p:ph type="pic" idx="14"/>
          </p:nvPr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9D848A7B-7559-477D-91C9-27CABF506A07}"/>
              </a:ext>
            </a:extLst>
          </p:cNvPr>
          <p:cNvSpPr txBox="1"/>
          <p:nvPr/>
        </p:nvSpPr>
        <p:spPr>
          <a:xfrm>
            <a:off x="30991" y="3257486"/>
            <a:ext cx="2304256" cy="900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Управление образования </a:t>
            </a:r>
          </a:p>
          <a:p>
            <a:pPr algn="ctr"/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администрации </a:t>
            </a:r>
          </a:p>
          <a:p>
            <a:pPr algn="ctr"/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Старооскольского </a:t>
            </a:r>
          </a:p>
          <a:p>
            <a:pPr algn="ctr"/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городского округа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788CD855-0814-4566-B162-5B47CDB1DB5B}"/>
              </a:ext>
            </a:extLst>
          </p:cNvPr>
          <p:cNvSpPr txBox="1"/>
          <p:nvPr/>
        </p:nvSpPr>
        <p:spPr>
          <a:xfrm>
            <a:off x="2555695" y="3257486"/>
            <a:ext cx="1872208" cy="900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Образовательные </a:t>
            </a:r>
          </a:p>
          <a:p>
            <a:pPr algn="ctr"/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организации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2A6B35C8-A992-4595-A211-1CDC18E49A55}"/>
              </a:ext>
            </a:extLst>
          </p:cNvPr>
          <p:cNvSpPr txBox="1"/>
          <p:nvPr/>
        </p:nvSpPr>
        <p:spPr>
          <a:xfrm>
            <a:off x="4715934" y="3240841"/>
            <a:ext cx="1872208" cy="900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Профессиональные </a:t>
            </a:r>
          </a:p>
          <a:p>
            <a:pPr algn="ctr"/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объединения </a:t>
            </a:r>
          </a:p>
          <a:p>
            <a:pPr algn="ctr"/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педагогов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D7E08441-F120-473A-889C-C4148F622741}"/>
              </a:ext>
            </a:extLst>
          </p:cNvPr>
          <p:cNvSpPr txBox="1"/>
          <p:nvPr/>
        </p:nvSpPr>
        <p:spPr>
          <a:xfrm>
            <a:off x="6876255" y="3219822"/>
            <a:ext cx="2092573" cy="900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Отдельные педагоги</a:t>
            </a:r>
          </a:p>
        </p:txBody>
      </p:sp>
    </p:spTree>
    <p:extLst>
      <p:ext uri="{BB962C8B-B14F-4D97-AF65-F5344CB8AC3E}">
        <p14:creationId xmlns="" xmlns:p14="http://schemas.microsoft.com/office/powerpoint/2010/main" val="183588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8E441779-D152-464D-B66A-0D3AEC81699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ОПОРНЫЕ ПЛОЩАДКИ ПО ПОДГОТОВКЕ К ГИА</a:t>
            </a: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="" xmlns:a16="http://schemas.microsoft.com/office/drawing/2014/main" id="{4170F0C0-0386-4692-B76E-37642E7B10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43557269"/>
              </p:ext>
            </p:extLst>
          </p:nvPr>
        </p:nvGraphicFramePr>
        <p:xfrm>
          <a:off x="467544" y="965221"/>
          <a:ext cx="3960440" cy="39098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6184">
                  <a:extLst>
                    <a:ext uri="{9D8B030D-6E8A-4147-A177-3AD203B41FA5}">
                      <a16:colId xmlns="" xmlns:a16="http://schemas.microsoft.com/office/drawing/2014/main" val="3910305618"/>
                    </a:ext>
                  </a:extLst>
                </a:gridCol>
                <a:gridCol w="2234256">
                  <a:extLst>
                    <a:ext uri="{9D8B030D-6E8A-4147-A177-3AD203B41FA5}">
                      <a16:colId xmlns="" xmlns:a16="http://schemas.microsoft.com/office/drawing/2014/main" val="2596818855"/>
                    </a:ext>
                  </a:extLst>
                </a:gridCol>
              </a:tblGrid>
              <a:tr h="316202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Предмет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Образовательная организация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extLst>
                  <a:ext uri="{0D108BD9-81ED-4DB2-BD59-A6C34878D82A}">
                    <a16:rowId xmlns="" xmlns:a16="http://schemas.microsoft.com/office/drawing/2014/main" val="4123315808"/>
                  </a:ext>
                </a:extLst>
              </a:tr>
              <a:tr h="299791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Русский язык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МБОУ «Гимназия №18»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extLst>
                  <a:ext uri="{0D108BD9-81ED-4DB2-BD59-A6C34878D82A}">
                    <a16:rowId xmlns="" xmlns:a16="http://schemas.microsoft.com/office/drawing/2014/main" val="733449132"/>
                  </a:ext>
                </a:extLst>
              </a:tr>
              <a:tr h="299791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Литература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МБОУ «Гимназия №18»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extLst>
                  <a:ext uri="{0D108BD9-81ED-4DB2-BD59-A6C34878D82A}">
                    <a16:rowId xmlns="" xmlns:a16="http://schemas.microsoft.com/office/drawing/2014/main" val="4183420254"/>
                  </a:ext>
                </a:extLst>
              </a:tr>
              <a:tr h="316771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Математика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МАОУ «ОК «Лицей №3» имени 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С.П. </a:t>
                      </a:r>
                      <a:r>
                        <a:rPr lang="ru-RU" sz="900" dirty="0" err="1">
                          <a:effectLst/>
                        </a:rPr>
                        <a:t>Угаровой</a:t>
                      </a:r>
                      <a:r>
                        <a:rPr lang="ru-RU" sz="900" dirty="0">
                          <a:effectLst/>
                        </a:rPr>
                        <a:t>»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extLst>
                  <a:ext uri="{0D108BD9-81ED-4DB2-BD59-A6C34878D82A}">
                    <a16:rowId xmlns="" xmlns:a16="http://schemas.microsoft.com/office/drawing/2014/main" val="3599371529"/>
                  </a:ext>
                </a:extLst>
              </a:tr>
              <a:tr h="474303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Физика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 МАОУ «ЦО №1 Академия образования имени Н.П. Шевченко»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extLst>
                  <a:ext uri="{0D108BD9-81ED-4DB2-BD59-A6C34878D82A}">
                    <a16:rowId xmlns="" xmlns:a16="http://schemas.microsoft.com/office/drawing/2014/main" val="3034035524"/>
                  </a:ext>
                </a:extLst>
              </a:tr>
              <a:tr h="299791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Обществознание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МАОУ «СОШ №40»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extLst>
                  <a:ext uri="{0D108BD9-81ED-4DB2-BD59-A6C34878D82A}">
                    <a16:rowId xmlns="" xmlns:a16="http://schemas.microsoft.com/office/drawing/2014/main" val="516472043"/>
                  </a:ext>
                </a:extLst>
              </a:tr>
              <a:tr h="162907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История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МАОУ «СОШ №40»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extLst>
                  <a:ext uri="{0D108BD9-81ED-4DB2-BD59-A6C34878D82A}">
                    <a16:rowId xmlns="" xmlns:a16="http://schemas.microsoft.com/office/drawing/2014/main" val="1405039772"/>
                  </a:ext>
                </a:extLst>
              </a:tr>
              <a:tr h="316771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Химия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МБОУ «СОШ №28 с УИОП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 имени А.А. Угарова»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extLst>
                  <a:ext uri="{0D108BD9-81ED-4DB2-BD59-A6C34878D82A}">
                    <a16:rowId xmlns="" xmlns:a16="http://schemas.microsoft.com/office/drawing/2014/main" val="323292325"/>
                  </a:ext>
                </a:extLst>
              </a:tr>
              <a:tr h="316771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Биология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МБОУ «СОШ №28 с УИОП 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имени А.А. Угарова»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extLst>
                  <a:ext uri="{0D108BD9-81ED-4DB2-BD59-A6C34878D82A}">
                    <a16:rowId xmlns="" xmlns:a16="http://schemas.microsoft.com/office/drawing/2014/main" val="2655372290"/>
                  </a:ext>
                </a:extLst>
              </a:tr>
              <a:tr h="474303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География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МАОУ «Средняя школа №19 – 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корпус кадет «Виктория»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extLst>
                  <a:ext uri="{0D108BD9-81ED-4DB2-BD59-A6C34878D82A}">
                    <a16:rowId xmlns="" xmlns:a16="http://schemas.microsoft.com/office/drawing/2014/main" val="338398155"/>
                  </a:ext>
                </a:extLst>
              </a:tr>
              <a:tr h="316202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Информатика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МБОУ «СОШ №16 с УИОП»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extLst>
                  <a:ext uri="{0D108BD9-81ED-4DB2-BD59-A6C34878D82A}">
                    <a16:rowId xmlns="" xmlns:a16="http://schemas.microsoft.com/office/drawing/2014/main" val="1667730935"/>
                  </a:ext>
                </a:extLst>
              </a:tr>
              <a:tr h="316202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Иностранные языки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МБОУ «СОШ №34»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extLst>
                  <a:ext uri="{0D108BD9-81ED-4DB2-BD59-A6C34878D82A}">
                    <a16:rowId xmlns="" xmlns:a16="http://schemas.microsoft.com/office/drawing/2014/main" val="947172274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ED7AF675-ADF1-45EB-A858-6D0D0D37BF30}"/>
              </a:ext>
            </a:extLst>
          </p:cNvPr>
          <p:cNvSpPr txBox="1"/>
          <p:nvPr/>
        </p:nvSpPr>
        <p:spPr>
          <a:xfrm>
            <a:off x="1331640" y="659533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Основное общее образование</a:t>
            </a:r>
          </a:p>
        </p:txBody>
      </p:sp>
      <p:graphicFrame>
        <p:nvGraphicFramePr>
          <p:cNvPr id="13" name="Таблица 12">
            <a:extLst>
              <a:ext uri="{FF2B5EF4-FFF2-40B4-BE49-F238E27FC236}">
                <a16:creationId xmlns="" xmlns:a16="http://schemas.microsoft.com/office/drawing/2014/main" id="{CC5F2737-8A64-4F58-BB28-D419FCF89B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84058742"/>
              </p:ext>
            </p:extLst>
          </p:nvPr>
        </p:nvGraphicFramePr>
        <p:xfrm>
          <a:off x="4716016" y="965221"/>
          <a:ext cx="3960440" cy="39107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6184">
                  <a:extLst>
                    <a:ext uri="{9D8B030D-6E8A-4147-A177-3AD203B41FA5}">
                      <a16:colId xmlns="" xmlns:a16="http://schemas.microsoft.com/office/drawing/2014/main" val="3910305618"/>
                    </a:ext>
                  </a:extLst>
                </a:gridCol>
                <a:gridCol w="2234256">
                  <a:extLst>
                    <a:ext uri="{9D8B030D-6E8A-4147-A177-3AD203B41FA5}">
                      <a16:colId xmlns="" xmlns:a16="http://schemas.microsoft.com/office/drawing/2014/main" val="2596818855"/>
                    </a:ext>
                  </a:extLst>
                </a:gridCol>
              </a:tblGrid>
              <a:tr h="316327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Предмет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Образовательная организация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65" marR="48765" marT="0" marB="0" anchor="ctr"/>
                </a:tc>
                <a:extLst>
                  <a:ext uri="{0D108BD9-81ED-4DB2-BD59-A6C34878D82A}">
                    <a16:rowId xmlns="" xmlns:a16="http://schemas.microsoft.com/office/drawing/2014/main" val="4123315808"/>
                  </a:ext>
                </a:extLst>
              </a:tr>
              <a:tr h="29991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Русский язык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МБОУ «Гимназия №18»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733449132"/>
                  </a:ext>
                </a:extLst>
              </a:tr>
              <a:tr h="29991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Литература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МБОУ «Гимназия №18»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4183420254"/>
                  </a:ext>
                </a:extLst>
              </a:tr>
              <a:tr h="316327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Математика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МАОУ «ОК «Лицей №3» имени 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С.П. </a:t>
                      </a:r>
                      <a:r>
                        <a:rPr lang="ru-RU" sz="900" dirty="0" err="1">
                          <a:effectLst/>
                        </a:rPr>
                        <a:t>Угаровой</a:t>
                      </a:r>
                      <a:r>
                        <a:rPr lang="ru-RU" sz="900" dirty="0">
                          <a:effectLst/>
                        </a:rPr>
                        <a:t>»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599371529"/>
                  </a:ext>
                </a:extLst>
              </a:tr>
              <a:tr h="474491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Физика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МАОУ «ЦО №1 Академия образования имени Н.П. Шевченко»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034035524"/>
                  </a:ext>
                </a:extLst>
              </a:tr>
              <a:tr h="29991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Обществознание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МАОУ «СОШ №40»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516472043"/>
                  </a:ext>
                </a:extLst>
              </a:tr>
              <a:tr h="162971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История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МАОУ «СОШ №40»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405039772"/>
                  </a:ext>
                </a:extLst>
              </a:tr>
              <a:tr h="316896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Химия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МБОУ «СОШ №28 с УИОП 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имени А.А. Угарова»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23292325"/>
                  </a:ext>
                </a:extLst>
              </a:tr>
              <a:tr h="316896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Биология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МБОУ «СОШ №28 с УИОП 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имени А.А. Угарова»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655372290"/>
                  </a:ext>
                </a:extLst>
              </a:tr>
              <a:tr h="474491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География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МАОУ «Средняя школа №19 – 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корпус кадет «Виктория»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38398155"/>
                  </a:ext>
                </a:extLst>
              </a:tr>
              <a:tr h="316327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Информатика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МБОУ «СОШ №16 с УИОП»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667730935"/>
                  </a:ext>
                </a:extLst>
              </a:tr>
              <a:tr h="316327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Иностранные языки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МБОУ «СОШ №34»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947172274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F21FA84A-DD1B-4FC9-BD21-265D12603616}"/>
              </a:ext>
            </a:extLst>
          </p:cNvPr>
          <p:cNvSpPr txBox="1"/>
          <p:nvPr/>
        </p:nvSpPr>
        <p:spPr>
          <a:xfrm>
            <a:off x="5580112" y="657444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Среднее общее образование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378954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59F0DC6A-C536-4B03-80F9-392D4D5BB4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ИНДИВИДУАЛЬНЫЕ ОБРАЗОВАТЕЛЬНЫЕ МАРШРУТЫ</a:t>
            </a:r>
          </a:p>
        </p:txBody>
      </p:sp>
      <p:grpSp>
        <p:nvGrpSpPr>
          <p:cNvPr id="71" name="Группа 70">
            <a:extLst>
              <a:ext uri="{FF2B5EF4-FFF2-40B4-BE49-F238E27FC236}">
                <a16:creationId xmlns="" xmlns:a16="http://schemas.microsoft.com/office/drawing/2014/main" id="{9309AAA5-21EE-44F9-A01D-88C5BB370F6E}"/>
              </a:ext>
            </a:extLst>
          </p:cNvPr>
          <p:cNvGrpSpPr/>
          <p:nvPr/>
        </p:nvGrpSpPr>
        <p:grpSpPr>
          <a:xfrm>
            <a:off x="107504" y="987574"/>
            <a:ext cx="8735739" cy="3750732"/>
            <a:chOff x="99766" y="1046281"/>
            <a:chExt cx="9823597" cy="4412105"/>
          </a:xfrm>
        </p:grpSpPr>
        <p:grpSp>
          <p:nvGrpSpPr>
            <p:cNvPr id="31" name="Group 3">
              <a:extLst>
                <a:ext uri="{FF2B5EF4-FFF2-40B4-BE49-F238E27FC236}">
                  <a16:creationId xmlns="" xmlns:a16="http://schemas.microsoft.com/office/drawing/2014/main" id="{F12E9682-DB25-4873-A920-E45F9991B8F3}"/>
                </a:ext>
              </a:extLst>
            </p:cNvPr>
            <p:cNvGrpSpPr/>
            <p:nvPr/>
          </p:nvGrpSpPr>
          <p:grpSpPr>
            <a:xfrm>
              <a:off x="5339118" y="1046281"/>
              <a:ext cx="692092" cy="692092"/>
              <a:chOff x="6369311" y="2040370"/>
              <a:chExt cx="755703" cy="755703"/>
            </a:xfrm>
          </p:grpSpPr>
          <p:sp>
            <p:nvSpPr>
              <p:cNvPr id="32" name="Oval 4">
                <a:extLst>
                  <a:ext uri="{FF2B5EF4-FFF2-40B4-BE49-F238E27FC236}">
                    <a16:creationId xmlns="" xmlns:a16="http://schemas.microsoft.com/office/drawing/2014/main" id="{149B018F-93C8-4AC1-8BEC-5F1420A6E75E}"/>
                  </a:ext>
                </a:extLst>
              </p:cNvPr>
              <p:cNvSpPr/>
              <p:nvPr/>
            </p:nvSpPr>
            <p:spPr>
              <a:xfrm>
                <a:off x="6369311" y="2040370"/>
                <a:ext cx="755703" cy="75570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="" xmlns:a16="http://schemas.microsoft.com/office/drawing/2014/main" id="{90DA69CC-D78B-4B04-A48F-7B60389FBA03}"/>
                  </a:ext>
                </a:extLst>
              </p:cNvPr>
              <p:cNvSpPr txBox="1"/>
              <p:nvPr/>
            </p:nvSpPr>
            <p:spPr>
              <a:xfrm>
                <a:off x="6490683" y="2169560"/>
                <a:ext cx="506248" cy="4631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ru-RU" sz="16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38</a:t>
                </a:r>
                <a:endParaRPr lang="en-GB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4" name="Group 6">
              <a:extLst>
                <a:ext uri="{FF2B5EF4-FFF2-40B4-BE49-F238E27FC236}">
                  <a16:creationId xmlns="" xmlns:a16="http://schemas.microsoft.com/office/drawing/2014/main" id="{317A6785-80AA-4239-B36A-DD0F6A4CF725}"/>
                </a:ext>
              </a:extLst>
            </p:cNvPr>
            <p:cNvGrpSpPr/>
            <p:nvPr/>
          </p:nvGrpSpPr>
          <p:grpSpPr>
            <a:xfrm>
              <a:off x="5339118" y="1918222"/>
              <a:ext cx="692092" cy="692092"/>
              <a:chOff x="6369311" y="2992454"/>
              <a:chExt cx="755703" cy="755703"/>
            </a:xfrm>
          </p:grpSpPr>
          <p:sp>
            <p:nvSpPr>
              <p:cNvPr id="35" name="Oval 7">
                <a:extLst>
                  <a:ext uri="{FF2B5EF4-FFF2-40B4-BE49-F238E27FC236}">
                    <a16:creationId xmlns="" xmlns:a16="http://schemas.microsoft.com/office/drawing/2014/main" id="{32546059-B493-49DF-96C2-E615553804A6}"/>
                  </a:ext>
                </a:extLst>
              </p:cNvPr>
              <p:cNvSpPr/>
              <p:nvPr/>
            </p:nvSpPr>
            <p:spPr>
              <a:xfrm>
                <a:off x="6369311" y="2992454"/>
                <a:ext cx="755703" cy="75570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="" xmlns:a16="http://schemas.microsoft.com/office/drawing/2014/main" id="{CA7A9F91-96F5-4329-B943-0624EB3F458C}"/>
                  </a:ext>
                </a:extLst>
              </p:cNvPr>
              <p:cNvSpPr txBox="1"/>
              <p:nvPr/>
            </p:nvSpPr>
            <p:spPr>
              <a:xfrm>
                <a:off x="6485265" y="3140349"/>
                <a:ext cx="506248" cy="4631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ru-RU" sz="16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26</a:t>
                </a:r>
                <a:endParaRPr lang="en-GB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9">
              <a:extLst>
                <a:ext uri="{FF2B5EF4-FFF2-40B4-BE49-F238E27FC236}">
                  <a16:creationId xmlns="" xmlns:a16="http://schemas.microsoft.com/office/drawing/2014/main" id="{52D95E8A-2EBF-42F9-B931-DBFB3DB69A54}"/>
                </a:ext>
              </a:extLst>
            </p:cNvPr>
            <p:cNvGrpSpPr/>
            <p:nvPr/>
          </p:nvGrpSpPr>
          <p:grpSpPr>
            <a:xfrm>
              <a:off x="5339118" y="2790163"/>
              <a:ext cx="692092" cy="692092"/>
              <a:chOff x="6369310" y="3944537"/>
              <a:chExt cx="755703" cy="755703"/>
            </a:xfrm>
          </p:grpSpPr>
          <p:sp>
            <p:nvSpPr>
              <p:cNvPr id="38" name="Oval 10">
                <a:extLst>
                  <a:ext uri="{FF2B5EF4-FFF2-40B4-BE49-F238E27FC236}">
                    <a16:creationId xmlns="" xmlns:a16="http://schemas.microsoft.com/office/drawing/2014/main" id="{3EB3B852-5A21-44AB-A6A0-2C53E1BEB365}"/>
                  </a:ext>
                </a:extLst>
              </p:cNvPr>
              <p:cNvSpPr/>
              <p:nvPr/>
            </p:nvSpPr>
            <p:spPr>
              <a:xfrm>
                <a:off x="6369310" y="3944537"/>
                <a:ext cx="755703" cy="75570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="" xmlns:a16="http://schemas.microsoft.com/office/drawing/2014/main" id="{F1833AD3-4B3B-471C-996C-FBC1CB0EEE14}"/>
                  </a:ext>
                </a:extLst>
              </p:cNvPr>
              <p:cNvSpPr txBox="1"/>
              <p:nvPr/>
            </p:nvSpPr>
            <p:spPr>
              <a:xfrm>
                <a:off x="6485264" y="4083608"/>
                <a:ext cx="506248" cy="4631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ru-RU" sz="16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12</a:t>
                </a:r>
                <a:endParaRPr lang="en-GB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4" name="Freeform 16">
              <a:extLst>
                <a:ext uri="{FF2B5EF4-FFF2-40B4-BE49-F238E27FC236}">
                  <a16:creationId xmlns="" xmlns:a16="http://schemas.microsoft.com/office/drawing/2014/main" id="{63F8A53F-6E86-4293-AB9A-022018DC5B5B}"/>
                </a:ext>
              </a:extLst>
            </p:cNvPr>
            <p:cNvSpPr/>
            <p:nvPr/>
          </p:nvSpPr>
          <p:spPr>
            <a:xfrm rot="16200000">
              <a:off x="5990585" y="2169781"/>
              <a:ext cx="3532017" cy="3045194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9">
              <a:extLst>
                <a:ext uri="{FF2B5EF4-FFF2-40B4-BE49-F238E27FC236}">
                  <a16:creationId xmlns="" xmlns:a16="http://schemas.microsoft.com/office/drawing/2014/main" id="{4F35CF8A-7C11-4ACA-B116-A84D4860B39E}"/>
                </a:ext>
              </a:extLst>
            </p:cNvPr>
            <p:cNvSpPr/>
            <p:nvPr/>
          </p:nvSpPr>
          <p:spPr>
            <a:xfrm rot="16200000">
              <a:off x="6106512" y="2929881"/>
              <a:ext cx="2655984" cy="2401021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22">
              <a:extLst>
                <a:ext uri="{FF2B5EF4-FFF2-40B4-BE49-F238E27FC236}">
                  <a16:creationId xmlns="" xmlns:a16="http://schemas.microsoft.com/office/drawing/2014/main" id="{D372BAFD-7B31-421D-9E55-2643EFB021AC}"/>
                </a:ext>
              </a:extLst>
            </p:cNvPr>
            <p:cNvSpPr/>
            <p:nvPr/>
          </p:nvSpPr>
          <p:spPr>
            <a:xfrm rot="16200000">
              <a:off x="5876700" y="1411723"/>
              <a:ext cx="4403959" cy="3689367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5" name="Group 27">
              <a:extLst>
                <a:ext uri="{FF2B5EF4-FFF2-40B4-BE49-F238E27FC236}">
                  <a16:creationId xmlns="" xmlns:a16="http://schemas.microsoft.com/office/drawing/2014/main" id="{C2A30FCD-C84F-4F05-B15A-C87B2F760ECB}"/>
                </a:ext>
              </a:extLst>
            </p:cNvPr>
            <p:cNvGrpSpPr/>
            <p:nvPr/>
          </p:nvGrpSpPr>
          <p:grpSpPr>
            <a:xfrm>
              <a:off x="261716" y="1221530"/>
              <a:ext cx="419805" cy="315056"/>
              <a:chOff x="789999" y="2242985"/>
              <a:chExt cx="504229" cy="378415"/>
            </a:xfrm>
          </p:grpSpPr>
          <p:sp>
            <p:nvSpPr>
              <p:cNvPr id="56" name="Rectangle 28">
                <a:extLst>
                  <a:ext uri="{FF2B5EF4-FFF2-40B4-BE49-F238E27FC236}">
                    <a16:creationId xmlns="" xmlns:a16="http://schemas.microsoft.com/office/drawing/2014/main" id="{B50848BD-9D0E-4393-8FE5-9A7937A911E3}"/>
                  </a:ext>
                </a:extLst>
              </p:cNvPr>
              <p:cNvSpPr/>
              <p:nvPr/>
            </p:nvSpPr>
            <p:spPr>
              <a:xfrm>
                <a:off x="858129" y="2299468"/>
                <a:ext cx="436099" cy="321932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Rectangle 29">
                <a:extLst>
                  <a:ext uri="{FF2B5EF4-FFF2-40B4-BE49-F238E27FC236}">
                    <a16:creationId xmlns="" xmlns:a16="http://schemas.microsoft.com/office/drawing/2014/main" id="{4891E80E-ACE4-4867-8E8F-08098C4596F4}"/>
                  </a:ext>
                </a:extLst>
              </p:cNvPr>
              <p:cNvSpPr/>
              <p:nvPr/>
            </p:nvSpPr>
            <p:spPr>
              <a:xfrm>
                <a:off x="789999" y="2242985"/>
                <a:ext cx="436099" cy="32193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8" name="Rectangle 30">
              <a:extLst>
                <a:ext uri="{FF2B5EF4-FFF2-40B4-BE49-F238E27FC236}">
                  <a16:creationId xmlns="" xmlns:a16="http://schemas.microsoft.com/office/drawing/2014/main" id="{0A260535-A0BF-4D51-B944-3C81A7CB1DEA}"/>
                </a:ext>
              </a:extLst>
            </p:cNvPr>
            <p:cNvSpPr/>
            <p:nvPr/>
          </p:nvSpPr>
          <p:spPr>
            <a:xfrm>
              <a:off x="813859" y="1164596"/>
              <a:ext cx="4279476" cy="4241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ru-RU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Всего маршрутов</a:t>
              </a:r>
              <a:endParaRPr lang="en-GB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31">
              <a:extLst>
                <a:ext uri="{FF2B5EF4-FFF2-40B4-BE49-F238E27FC236}">
                  <a16:creationId xmlns="" xmlns:a16="http://schemas.microsoft.com/office/drawing/2014/main" id="{636E8EDE-E27F-4D2F-B49C-29BC43315EE5}"/>
                </a:ext>
              </a:extLst>
            </p:cNvPr>
            <p:cNvGrpSpPr/>
            <p:nvPr/>
          </p:nvGrpSpPr>
          <p:grpSpPr>
            <a:xfrm>
              <a:off x="261716" y="2180667"/>
              <a:ext cx="419805" cy="315056"/>
              <a:chOff x="789999" y="2242985"/>
              <a:chExt cx="504229" cy="378415"/>
            </a:xfrm>
          </p:grpSpPr>
          <p:sp>
            <p:nvSpPr>
              <p:cNvPr id="60" name="Rectangle 32">
                <a:extLst>
                  <a:ext uri="{FF2B5EF4-FFF2-40B4-BE49-F238E27FC236}">
                    <a16:creationId xmlns="" xmlns:a16="http://schemas.microsoft.com/office/drawing/2014/main" id="{D8C79A3E-CB4E-4C85-9F4E-E831FE242E91}"/>
                  </a:ext>
                </a:extLst>
              </p:cNvPr>
              <p:cNvSpPr/>
              <p:nvPr/>
            </p:nvSpPr>
            <p:spPr>
              <a:xfrm>
                <a:off x="858129" y="2299468"/>
                <a:ext cx="436099" cy="321932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Rectangle 33">
                <a:extLst>
                  <a:ext uri="{FF2B5EF4-FFF2-40B4-BE49-F238E27FC236}">
                    <a16:creationId xmlns="" xmlns:a16="http://schemas.microsoft.com/office/drawing/2014/main" id="{00F5A82B-BF5C-4600-A1AF-16B5A5DFD554}"/>
                  </a:ext>
                </a:extLst>
              </p:cNvPr>
              <p:cNvSpPr/>
              <p:nvPr/>
            </p:nvSpPr>
            <p:spPr>
              <a:xfrm>
                <a:off x="789999" y="2242985"/>
                <a:ext cx="436099" cy="3219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2" name="Rectangle 34">
              <a:extLst>
                <a:ext uri="{FF2B5EF4-FFF2-40B4-BE49-F238E27FC236}">
                  <a16:creationId xmlns="" xmlns:a16="http://schemas.microsoft.com/office/drawing/2014/main" id="{EB922E6C-6F04-4D0B-8D60-DFA1DA9EDD31}"/>
                </a:ext>
              </a:extLst>
            </p:cNvPr>
            <p:cNvSpPr/>
            <p:nvPr/>
          </p:nvSpPr>
          <p:spPr>
            <a:xfrm>
              <a:off x="813859" y="2094157"/>
              <a:ext cx="4279476" cy="4241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ru-RU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Для учителей математики</a:t>
              </a:r>
              <a:endParaRPr lang="en-GB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3" name="Group 35">
              <a:extLst>
                <a:ext uri="{FF2B5EF4-FFF2-40B4-BE49-F238E27FC236}">
                  <a16:creationId xmlns="" xmlns:a16="http://schemas.microsoft.com/office/drawing/2014/main" id="{CA80EB3B-91EB-4A1D-A70D-1609A224E3C0}"/>
                </a:ext>
              </a:extLst>
            </p:cNvPr>
            <p:cNvGrpSpPr/>
            <p:nvPr/>
          </p:nvGrpSpPr>
          <p:grpSpPr>
            <a:xfrm>
              <a:off x="261716" y="3163159"/>
              <a:ext cx="419805" cy="315056"/>
              <a:chOff x="789999" y="2242985"/>
              <a:chExt cx="504229" cy="378415"/>
            </a:xfrm>
          </p:grpSpPr>
          <p:sp>
            <p:nvSpPr>
              <p:cNvPr id="64" name="Rectangle 36">
                <a:extLst>
                  <a:ext uri="{FF2B5EF4-FFF2-40B4-BE49-F238E27FC236}">
                    <a16:creationId xmlns="" xmlns:a16="http://schemas.microsoft.com/office/drawing/2014/main" id="{F963CC63-D61B-4B67-8308-ABB69A2F4676}"/>
                  </a:ext>
                </a:extLst>
              </p:cNvPr>
              <p:cNvSpPr/>
              <p:nvPr/>
            </p:nvSpPr>
            <p:spPr>
              <a:xfrm>
                <a:off x="858129" y="2299468"/>
                <a:ext cx="436099" cy="321932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Rectangle 37">
                <a:extLst>
                  <a:ext uri="{FF2B5EF4-FFF2-40B4-BE49-F238E27FC236}">
                    <a16:creationId xmlns="" xmlns:a16="http://schemas.microsoft.com/office/drawing/2014/main" id="{135124EB-4838-45CE-92C0-1FE1DB1161BA}"/>
                  </a:ext>
                </a:extLst>
              </p:cNvPr>
              <p:cNvSpPr/>
              <p:nvPr/>
            </p:nvSpPr>
            <p:spPr>
              <a:xfrm>
                <a:off x="789999" y="2242985"/>
                <a:ext cx="436099" cy="321932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6" name="Rectangle 38">
              <a:extLst>
                <a:ext uri="{FF2B5EF4-FFF2-40B4-BE49-F238E27FC236}">
                  <a16:creationId xmlns="" xmlns:a16="http://schemas.microsoft.com/office/drawing/2014/main" id="{DF5D98B8-7A80-4539-89BD-9E86D4E0F491}"/>
                </a:ext>
              </a:extLst>
            </p:cNvPr>
            <p:cNvSpPr/>
            <p:nvPr/>
          </p:nvSpPr>
          <p:spPr>
            <a:xfrm>
              <a:off x="99766" y="4130392"/>
              <a:ext cx="4279476" cy="3453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endParaRPr lang="en-GB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Rectangle 34">
              <a:extLst>
                <a:ext uri="{FF2B5EF4-FFF2-40B4-BE49-F238E27FC236}">
                  <a16:creationId xmlns="" xmlns:a16="http://schemas.microsoft.com/office/drawing/2014/main" id="{B12F4A22-6CBC-430E-9ABC-57E41527AD79}"/>
                </a:ext>
              </a:extLst>
            </p:cNvPr>
            <p:cNvSpPr/>
            <p:nvPr/>
          </p:nvSpPr>
          <p:spPr>
            <a:xfrm>
              <a:off x="813859" y="3112801"/>
              <a:ext cx="4279476" cy="7717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ru-RU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Для учителей русского языка </a:t>
              </a:r>
            </a:p>
            <a:p>
              <a:pPr algn="just">
                <a:lnSpc>
                  <a:spcPct val="120000"/>
                </a:lnSpc>
              </a:pPr>
              <a:r>
                <a:rPr lang="ru-RU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и литературы</a:t>
              </a:r>
              <a:endParaRPr lang="en-GB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13796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E97A91DC-FABD-4637-88C9-FB4F2FE4C3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1470"/>
            <a:ext cx="9144000" cy="720080"/>
          </a:xfrm>
        </p:spPr>
        <p:txBody>
          <a:bodyPr/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УСЛОВИЯ, ВЛИЯЮЩИЕ НА КАЧЕСТВО ПРОВЕДЕНИЯ ГИА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="" xmlns:a16="http://schemas.microsoft.com/office/drawing/2014/main" id="{20FE0C37-4F34-4E9D-ACF9-E1A85DCB3D4D}"/>
              </a:ext>
            </a:extLst>
          </p:cNvPr>
          <p:cNvSpPr/>
          <p:nvPr/>
        </p:nvSpPr>
        <p:spPr>
          <a:xfrm flipH="1">
            <a:off x="205376" y="850761"/>
            <a:ext cx="4106797" cy="1288942"/>
          </a:xfrm>
          <a:custGeom>
            <a:avLst/>
            <a:gdLst>
              <a:gd name="connsiteX0" fmla="*/ 6035040 w 6042355"/>
              <a:gd name="connsiteY0" fmla="*/ 0 h 3035808"/>
              <a:gd name="connsiteX1" fmla="*/ 0 w 6042355"/>
              <a:gd name="connsiteY1" fmla="*/ 29261 h 3035808"/>
              <a:gd name="connsiteX2" fmla="*/ 0 w 6042355"/>
              <a:gd name="connsiteY2" fmla="*/ 3035808 h 3035808"/>
              <a:gd name="connsiteX3" fmla="*/ 6042355 w 6042355"/>
              <a:gd name="connsiteY3" fmla="*/ 3035808 h 3035808"/>
              <a:gd name="connsiteX0" fmla="*/ 6035040 w 6042355"/>
              <a:gd name="connsiteY0" fmla="*/ 0 h 3035808"/>
              <a:gd name="connsiteX1" fmla="*/ 7316 w 6042355"/>
              <a:gd name="connsiteY1" fmla="*/ 0 h 3035808"/>
              <a:gd name="connsiteX2" fmla="*/ 0 w 6042355"/>
              <a:gd name="connsiteY2" fmla="*/ 3035808 h 3035808"/>
              <a:gd name="connsiteX3" fmla="*/ 6042355 w 6042355"/>
              <a:gd name="connsiteY3" fmla="*/ 3035808 h 3035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2355" h="3035808">
                <a:moveTo>
                  <a:pt x="6035040" y="0"/>
                </a:moveTo>
                <a:lnTo>
                  <a:pt x="7316" y="0"/>
                </a:lnTo>
                <a:cubicBezTo>
                  <a:pt x="4877" y="1011936"/>
                  <a:pt x="2439" y="2023872"/>
                  <a:pt x="0" y="3035808"/>
                </a:cubicBezTo>
                <a:lnTo>
                  <a:pt x="6042355" y="3035808"/>
                </a:lnTo>
              </a:path>
            </a:pathLst>
          </a:cu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="" xmlns:a16="http://schemas.microsoft.com/office/drawing/2014/main" id="{150ECFC3-1F38-49E4-B46D-CAC9CC5A881A}"/>
              </a:ext>
            </a:extLst>
          </p:cNvPr>
          <p:cNvSpPr/>
          <p:nvPr/>
        </p:nvSpPr>
        <p:spPr>
          <a:xfrm flipH="1">
            <a:off x="230705" y="2469528"/>
            <a:ext cx="4106797" cy="1038326"/>
          </a:xfrm>
          <a:custGeom>
            <a:avLst/>
            <a:gdLst>
              <a:gd name="connsiteX0" fmla="*/ 6035040 w 6042355"/>
              <a:gd name="connsiteY0" fmla="*/ 0 h 3035808"/>
              <a:gd name="connsiteX1" fmla="*/ 0 w 6042355"/>
              <a:gd name="connsiteY1" fmla="*/ 29261 h 3035808"/>
              <a:gd name="connsiteX2" fmla="*/ 0 w 6042355"/>
              <a:gd name="connsiteY2" fmla="*/ 3035808 h 3035808"/>
              <a:gd name="connsiteX3" fmla="*/ 6042355 w 6042355"/>
              <a:gd name="connsiteY3" fmla="*/ 3035808 h 3035808"/>
              <a:gd name="connsiteX0" fmla="*/ 6035040 w 6042355"/>
              <a:gd name="connsiteY0" fmla="*/ 0 h 3035808"/>
              <a:gd name="connsiteX1" fmla="*/ 7316 w 6042355"/>
              <a:gd name="connsiteY1" fmla="*/ 0 h 3035808"/>
              <a:gd name="connsiteX2" fmla="*/ 0 w 6042355"/>
              <a:gd name="connsiteY2" fmla="*/ 3035808 h 3035808"/>
              <a:gd name="connsiteX3" fmla="*/ 6042355 w 6042355"/>
              <a:gd name="connsiteY3" fmla="*/ 3035808 h 3035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2355" h="3035808">
                <a:moveTo>
                  <a:pt x="6035040" y="0"/>
                </a:moveTo>
                <a:lnTo>
                  <a:pt x="7316" y="0"/>
                </a:lnTo>
                <a:cubicBezTo>
                  <a:pt x="4877" y="1011936"/>
                  <a:pt x="2439" y="2023872"/>
                  <a:pt x="0" y="3035808"/>
                </a:cubicBezTo>
                <a:lnTo>
                  <a:pt x="6042355" y="3035808"/>
                </a:lnTo>
              </a:path>
            </a:pathLst>
          </a:cu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8" name="Freeform 5">
            <a:extLst>
              <a:ext uri="{FF2B5EF4-FFF2-40B4-BE49-F238E27FC236}">
                <a16:creationId xmlns="" xmlns:a16="http://schemas.microsoft.com/office/drawing/2014/main" id="{CF105B27-C7A7-40DB-8181-94F7BBFA43F6}"/>
              </a:ext>
            </a:extLst>
          </p:cNvPr>
          <p:cNvSpPr/>
          <p:nvPr/>
        </p:nvSpPr>
        <p:spPr>
          <a:xfrm flipH="1">
            <a:off x="205377" y="3837680"/>
            <a:ext cx="4106797" cy="966317"/>
          </a:xfrm>
          <a:custGeom>
            <a:avLst/>
            <a:gdLst>
              <a:gd name="connsiteX0" fmla="*/ 6035040 w 6042355"/>
              <a:gd name="connsiteY0" fmla="*/ 0 h 3035808"/>
              <a:gd name="connsiteX1" fmla="*/ 0 w 6042355"/>
              <a:gd name="connsiteY1" fmla="*/ 29261 h 3035808"/>
              <a:gd name="connsiteX2" fmla="*/ 0 w 6042355"/>
              <a:gd name="connsiteY2" fmla="*/ 3035808 h 3035808"/>
              <a:gd name="connsiteX3" fmla="*/ 6042355 w 6042355"/>
              <a:gd name="connsiteY3" fmla="*/ 3035808 h 3035808"/>
              <a:gd name="connsiteX0" fmla="*/ 6035040 w 6042355"/>
              <a:gd name="connsiteY0" fmla="*/ 0 h 3035808"/>
              <a:gd name="connsiteX1" fmla="*/ 7316 w 6042355"/>
              <a:gd name="connsiteY1" fmla="*/ 0 h 3035808"/>
              <a:gd name="connsiteX2" fmla="*/ 0 w 6042355"/>
              <a:gd name="connsiteY2" fmla="*/ 3035808 h 3035808"/>
              <a:gd name="connsiteX3" fmla="*/ 6042355 w 6042355"/>
              <a:gd name="connsiteY3" fmla="*/ 3035808 h 3035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2355" h="3035808">
                <a:moveTo>
                  <a:pt x="6035040" y="0"/>
                </a:moveTo>
                <a:lnTo>
                  <a:pt x="7316" y="0"/>
                </a:lnTo>
                <a:cubicBezTo>
                  <a:pt x="4877" y="1011936"/>
                  <a:pt x="2439" y="2023872"/>
                  <a:pt x="0" y="3035808"/>
                </a:cubicBezTo>
                <a:lnTo>
                  <a:pt x="6042355" y="3035808"/>
                </a:lnTo>
              </a:path>
            </a:pathLst>
          </a:cu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9" name="Freeform 5">
            <a:extLst>
              <a:ext uri="{FF2B5EF4-FFF2-40B4-BE49-F238E27FC236}">
                <a16:creationId xmlns="" xmlns:a16="http://schemas.microsoft.com/office/drawing/2014/main" id="{8F387AE2-DBF5-4095-9D72-6DBE0E761D1B}"/>
              </a:ext>
            </a:extLst>
          </p:cNvPr>
          <p:cNvSpPr/>
          <p:nvPr/>
        </p:nvSpPr>
        <p:spPr>
          <a:xfrm>
            <a:off x="4797952" y="849746"/>
            <a:ext cx="4157299" cy="1289958"/>
          </a:xfrm>
          <a:custGeom>
            <a:avLst/>
            <a:gdLst>
              <a:gd name="connsiteX0" fmla="*/ 6035040 w 6042355"/>
              <a:gd name="connsiteY0" fmla="*/ 0 h 3035808"/>
              <a:gd name="connsiteX1" fmla="*/ 0 w 6042355"/>
              <a:gd name="connsiteY1" fmla="*/ 29261 h 3035808"/>
              <a:gd name="connsiteX2" fmla="*/ 0 w 6042355"/>
              <a:gd name="connsiteY2" fmla="*/ 3035808 h 3035808"/>
              <a:gd name="connsiteX3" fmla="*/ 6042355 w 6042355"/>
              <a:gd name="connsiteY3" fmla="*/ 3035808 h 3035808"/>
              <a:gd name="connsiteX0" fmla="*/ 6035040 w 6042355"/>
              <a:gd name="connsiteY0" fmla="*/ 0 h 3035808"/>
              <a:gd name="connsiteX1" fmla="*/ 7316 w 6042355"/>
              <a:gd name="connsiteY1" fmla="*/ 0 h 3035808"/>
              <a:gd name="connsiteX2" fmla="*/ 0 w 6042355"/>
              <a:gd name="connsiteY2" fmla="*/ 3035808 h 3035808"/>
              <a:gd name="connsiteX3" fmla="*/ 6042355 w 6042355"/>
              <a:gd name="connsiteY3" fmla="*/ 3035808 h 3035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2355" h="3035808">
                <a:moveTo>
                  <a:pt x="6035040" y="0"/>
                </a:moveTo>
                <a:lnTo>
                  <a:pt x="7316" y="0"/>
                </a:lnTo>
                <a:cubicBezTo>
                  <a:pt x="4877" y="1011936"/>
                  <a:pt x="2439" y="2023872"/>
                  <a:pt x="0" y="3035808"/>
                </a:cubicBezTo>
                <a:lnTo>
                  <a:pt x="6042355" y="3035808"/>
                </a:lnTo>
              </a:path>
            </a:pathLst>
          </a:cu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0" name="Freeform 5">
            <a:extLst>
              <a:ext uri="{FF2B5EF4-FFF2-40B4-BE49-F238E27FC236}">
                <a16:creationId xmlns="" xmlns:a16="http://schemas.microsoft.com/office/drawing/2014/main" id="{D7ED1D5E-2335-4E94-9FDB-5C7A2CB85786}"/>
              </a:ext>
            </a:extLst>
          </p:cNvPr>
          <p:cNvSpPr/>
          <p:nvPr/>
        </p:nvSpPr>
        <p:spPr>
          <a:xfrm>
            <a:off x="4802927" y="2469526"/>
            <a:ext cx="4157299" cy="1038328"/>
          </a:xfrm>
          <a:custGeom>
            <a:avLst/>
            <a:gdLst>
              <a:gd name="connsiteX0" fmla="*/ 6035040 w 6042355"/>
              <a:gd name="connsiteY0" fmla="*/ 0 h 3035808"/>
              <a:gd name="connsiteX1" fmla="*/ 0 w 6042355"/>
              <a:gd name="connsiteY1" fmla="*/ 29261 h 3035808"/>
              <a:gd name="connsiteX2" fmla="*/ 0 w 6042355"/>
              <a:gd name="connsiteY2" fmla="*/ 3035808 h 3035808"/>
              <a:gd name="connsiteX3" fmla="*/ 6042355 w 6042355"/>
              <a:gd name="connsiteY3" fmla="*/ 3035808 h 3035808"/>
              <a:gd name="connsiteX0" fmla="*/ 6035040 w 6042355"/>
              <a:gd name="connsiteY0" fmla="*/ 0 h 3035808"/>
              <a:gd name="connsiteX1" fmla="*/ 7316 w 6042355"/>
              <a:gd name="connsiteY1" fmla="*/ 0 h 3035808"/>
              <a:gd name="connsiteX2" fmla="*/ 0 w 6042355"/>
              <a:gd name="connsiteY2" fmla="*/ 3035808 h 3035808"/>
              <a:gd name="connsiteX3" fmla="*/ 6042355 w 6042355"/>
              <a:gd name="connsiteY3" fmla="*/ 3035808 h 3035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2355" h="3035808">
                <a:moveTo>
                  <a:pt x="6035040" y="0"/>
                </a:moveTo>
                <a:lnTo>
                  <a:pt x="7316" y="0"/>
                </a:lnTo>
                <a:cubicBezTo>
                  <a:pt x="4877" y="1011936"/>
                  <a:pt x="2439" y="2023872"/>
                  <a:pt x="0" y="3035808"/>
                </a:cubicBezTo>
                <a:lnTo>
                  <a:pt x="6042355" y="3035808"/>
                </a:lnTo>
              </a:path>
            </a:pathLst>
          </a:cu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1" name="Freeform 5">
            <a:extLst>
              <a:ext uri="{FF2B5EF4-FFF2-40B4-BE49-F238E27FC236}">
                <a16:creationId xmlns="" xmlns:a16="http://schemas.microsoft.com/office/drawing/2014/main" id="{FBE58443-183C-4C3C-90F1-4FDDEFF0731B}"/>
              </a:ext>
            </a:extLst>
          </p:cNvPr>
          <p:cNvSpPr/>
          <p:nvPr/>
        </p:nvSpPr>
        <p:spPr>
          <a:xfrm>
            <a:off x="4797952" y="3837680"/>
            <a:ext cx="4157299" cy="966317"/>
          </a:xfrm>
          <a:custGeom>
            <a:avLst/>
            <a:gdLst>
              <a:gd name="connsiteX0" fmla="*/ 6035040 w 6042355"/>
              <a:gd name="connsiteY0" fmla="*/ 0 h 3035808"/>
              <a:gd name="connsiteX1" fmla="*/ 0 w 6042355"/>
              <a:gd name="connsiteY1" fmla="*/ 29261 h 3035808"/>
              <a:gd name="connsiteX2" fmla="*/ 0 w 6042355"/>
              <a:gd name="connsiteY2" fmla="*/ 3035808 h 3035808"/>
              <a:gd name="connsiteX3" fmla="*/ 6042355 w 6042355"/>
              <a:gd name="connsiteY3" fmla="*/ 3035808 h 3035808"/>
              <a:gd name="connsiteX0" fmla="*/ 6035040 w 6042355"/>
              <a:gd name="connsiteY0" fmla="*/ 0 h 3035808"/>
              <a:gd name="connsiteX1" fmla="*/ 7316 w 6042355"/>
              <a:gd name="connsiteY1" fmla="*/ 0 h 3035808"/>
              <a:gd name="connsiteX2" fmla="*/ 0 w 6042355"/>
              <a:gd name="connsiteY2" fmla="*/ 3035808 h 3035808"/>
              <a:gd name="connsiteX3" fmla="*/ 6042355 w 6042355"/>
              <a:gd name="connsiteY3" fmla="*/ 3035808 h 3035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2355" h="3035808">
                <a:moveTo>
                  <a:pt x="6035040" y="0"/>
                </a:moveTo>
                <a:lnTo>
                  <a:pt x="7316" y="0"/>
                </a:lnTo>
                <a:cubicBezTo>
                  <a:pt x="4877" y="1011936"/>
                  <a:pt x="2439" y="2023872"/>
                  <a:pt x="0" y="3035808"/>
                </a:cubicBezTo>
                <a:lnTo>
                  <a:pt x="6042355" y="3035808"/>
                </a:lnTo>
              </a:path>
            </a:pathLst>
          </a:cu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626CE806-F02F-453C-BE0D-7B1F45F510B2}"/>
              </a:ext>
            </a:extLst>
          </p:cNvPr>
          <p:cNvSpPr txBox="1"/>
          <p:nvPr/>
        </p:nvSpPr>
        <p:spPr>
          <a:xfrm>
            <a:off x="518877" y="1023236"/>
            <a:ext cx="376276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/>
            <a:r>
              <a:rPr lang="ru-RU" sz="1200" dirty="0">
                <a:solidFill>
                  <a:srgbClr val="C00000"/>
                </a:solidFill>
              </a:rPr>
              <a:t>Качество психологической готовности к ГИА: </a:t>
            </a:r>
          </a:p>
          <a:p>
            <a:pPr lvl="0" algn="r"/>
            <a:r>
              <a:rPr lang="ru-RU" sz="1200" dirty="0">
                <a:solidFill>
                  <a:srgbClr val="000000"/>
                </a:solidFill>
                <a:latin typeface="Arial"/>
              </a:rPr>
              <a:t>психологическая, морально-этическая готовность всех участников образовательных отношений </a:t>
            </a:r>
          </a:p>
          <a:p>
            <a:pPr lvl="0" algn="r"/>
            <a:r>
              <a:rPr lang="ru-RU" sz="1200" dirty="0">
                <a:solidFill>
                  <a:srgbClr val="000000"/>
                </a:solidFill>
                <a:latin typeface="Arial"/>
              </a:rPr>
              <a:t>(педагоги, учащиеся и их родители)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2746E469-15E9-4D8E-A9F0-EEE5A28B648B}"/>
              </a:ext>
            </a:extLst>
          </p:cNvPr>
          <p:cNvSpPr txBox="1"/>
          <p:nvPr/>
        </p:nvSpPr>
        <p:spPr>
          <a:xfrm>
            <a:off x="391534" y="2573491"/>
            <a:ext cx="38901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/>
            <a:r>
              <a:rPr lang="ru-RU" sz="1200" dirty="0">
                <a:solidFill>
                  <a:srgbClr val="C00000"/>
                </a:solidFill>
              </a:rPr>
              <a:t>Качество обучения: </a:t>
            </a:r>
          </a:p>
          <a:p>
            <a:pPr lvl="0" algn="r"/>
            <a:r>
              <a:rPr lang="ru-RU" sz="1200" dirty="0">
                <a:solidFill>
                  <a:srgbClr val="000000"/>
                </a:solidFill>
                <a:latin typeface="Arial"/>
              </a:rPr>
              <a:t>профессионализм, </a:t>
            </a:r>
          </a:p>
          <a:p>
            <a:pPr lvl="0" algn="r"/>
            <a:r>
              <a:rPr lang="ru-RU" sz="1200" dirty="0">
                <a:solidFill>
                  <a:srgbClr val="000000"/>
                </a:solidFill>
                <a:latin typeface="Arial"/>
              </a:rPr>
              <a:t>предметная и методическая грамотность учителей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D4B76853-2D36-4C96-8412-FED0274247B0}"/>
              </a:ext>
            </a:extLst>
          </p:cNvPr>
          <p:cNvSpPr txBox="1"/>
          <p:nvPr/>
        </p:nvSpPr>
        <p:spPr>
          <a:xfrm>
            <a:off x="242321" y="3900993"/>
            <a:ext cx="39832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/>
            <a:r>
              <a:rPr lang="ru-RU" sz="1200" dirty="0">
                <a:solidFill>
                  <a:srgbClr val="C00000"/>
                </a:solidFill>
              </a:rPr>
              <a:t>Качество </a:t>
            </a:r>
            <a:r>
              <a:rPr lang="ru-RU" sz="1200" dirty="0" err="1">
                <a:solidFill>
                  <a:srgbClr val="C00000"/>
                </a:solidFill>
              </a:rPr>
              <a:t>обученности</a:t>
            </a:r>
            <a:r>
              <a:rPr lang="ru-RU" sz="1200" dirty="0">
                <a:solidFill>
                  <a:srgbClr val="C00000"/>
                </a:solidFill>
              </a:rPr>
              <a:t> (подготовки) выпускников: </a:t>
            </a:r>
          </a:p>
          <a:p>
            <a:pPr lvl="0" algn="r"/>
            <a:r>
              <a:rPr lang="ru-RU" sz="1200" dirty="0">
                <a:solidFill>
                  <a:srgbClr val="000000"/>
                </a:solidFill>
                <a:latin typeface="Arial"/>
              </a:rPr>
              <a:t>освоение основной образовательной программы </a:t>
            </a:r>
          </a:p>
          <a:p>
            <a:pPr lvl="0" algn="r"/>
            <a:r>
              <a:rPr lang="ru-RU" sz="1200" dirty="0">
                <a:solidFill>
                  <a:srgbClr val="000000"/>
                </a:solidFill>
                <a:latin typeface="Arial"/>
              </a:rPr>
              <a:t>основного общего и среднего общего образования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BBD81981-D4F5-4BF2-B6CA-5B2FD3073BD7}"/>
              </a:ext>
            </a:extLst>
          </p:cNvPr>
          <p:cNvSpPr txBox="1"/>
          <p:nvPr/>
        </p:nvSpPr>
        <p:spPr>
          <a:xfrm>
            <a:off x="4904100" y="1023236"/>
            <a:ext cx="42156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ru-RU" sz="1200" dirty="0">
                <a:solidFill>
                  <a:srgbClr val="C00000"/>
                </a:solidFill>
              </a:rPr>
              <a:t>Качество оценки учителем результатов индивидуальных достижений учащихся: </a:t>
            </a:r>
          </a:p>
          <a:p>
            <a:pPr lvl="0"/>
            <a:r>
              <a:rPr lang="ru-RU" sz="1200" dirty="0">
                <a:solidFill>
                  <a:srgbClr val="000000"/>
                </a:solidFill>
                <a:latin typeface="Arial"/>
              </a:rPr>
              <a:t>единые требования к оцениванию учащихся в рамках </a:t>
            </a:r>
          </a:p>
          <a:p>
            <a:pPr lvl="0"/>
            <a:r>
              <a:rPr lang="ru-RU" sz="1200" dirty="0">
                <a:solidFill>
                  <a:srgbClr val="000000"/>
                </a:solidFill>
                <a:latin typeface="Arial"/>
              </a:rPr>
              <a:t>одного предмета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9541E509-165B-4FAE-BBEB-C8AFB168F77E}"/>
              </a:ext>
            </a:extLst>
          </p:cNvPr>
          <p:cNvSpPr txBox="1"/>
          <p:nvPr/>
        </p:nvSpPr>
        <p:spPr>
          <a:xfrm>
            <a:off x="4922510" y="3910285"/>
            <a:ext cx="39686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ru-RU" sz="1200" dirty="0">
                <a:solidFill>
                  <a:srgbClr val="C00000"/>
                </a:solidFill>
              </a:rPr>
              <a:t>Качество работы ППЭ: </a:t>
            </a:r>
          </a:p>
          <a:p>
            <a:pPr lvl="0"/>
            <a:r>
              <a:rPr lang="ru-RU" sz="1200" dirty="0">
                <a:solidFill>
                  <a:srgbClr val="000000"/>
                </a:solidFill>
                <a:latin typeface="Arial"/>
              </a:rPr>
              <a:t>отсутствие нарушений в ППЭ в период экзаменов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447B6AFD-BCD8-4E2C-8B55-1F31761298DC}"/>
              </a:ext>
            </a:extLst>
          </p:cNvPr>
          <p:cNvSpPr txBox="1"/>
          <p:nvPr/>
        </p:nvSpPr>
        <p:spPr>
          <a:xfrm>
            <a:off x="4904100" y="2573191"/>
            <a:ext cx="41323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ru-RU" sz="1200" dirty="0">
                <a:solidFill>
                  <a:srgbClr val="C00000"/>
                </a:solidFill>
              </a:rPr>
              <a:t>Качество готовности ППЭ: </a:t>
            </a:r>
          </a:p>
          <a:p>
            <a:pPr lvl="0"/>
            <a:r>
              <a:rPr lang="ru-RU" sz="1200" dirty="0">
                <a:solidFill>
                  <a:srgbClr val="000000"/>
                </a:solidFill>
                <a:latin typeface="Arial"/>
              </a:rPr>
              <a:t>оснащенность ППЭ; </a:t>
            </a:r>
            <a:r>
              <a:rPr lang="ru-RU" sz="1200" dirty="0" err="1">
                <a:solidFill>
                  <a:srgbClr val="000000"/>
                </a:solidFill>
                <a:latin typeface="Arial"/>
              </a:rPr>
              <a:t>обученность</a:t>
            </a:r>
            <a:r>
              <a:rPr lang="ru-RU" sz="1200" dirty="0">
                <a:solidFill>
                  <a:srgbClr val="000000"/>
                </a:solidFill>
                <a:latin typeface="Arial"/>
              </a:rPr>
              <a:t>, IT-компетентность, </a:t>
            </a:r>
          </a:p>
          <a:p>
            <a:pPr lvl="0"/>
            <a:r>
              <a:rPr lang="ru-RU" sz="1200" dirty="0">
                <a:solidFill>
                  <a:srgbClr val="000000"/>
                </a:solidFill>
                <a:latin typeface="Arial"/>
              </a:rPr>
              <a:t>дисциплинированность и добросовестность </a:t>
            </a:r>
          </a:p>
          <a:p>
            <a:pPr lvl="0"/>
            <a:r>
              <a:rPr lang="ru-RU" sz="1200" dirty="0">
                <a:solidFill>
                  <a:srgbClr val="000000"/>
                </a:solidFill>
                <a:latin typeface="Arial"/>
              </a:rPr>
              <a:t>сотрудников ППЭ</a:t>
            </a:r>
          </a:p>
        </p:txBody>
      </p:sp>
      <p:cxnSp>
        <p:nvCxnSpPr>
          <p:cNvPr id="18" name="Straight Connector 4">
            <a:extLst>
              <a:ext uri="{FF2B5EF4-FFF2-40B4-BE49-F238E27FC236}">
                <a16:creationId xmlns="" xmlns:a16="http://schemas.microsoft.com/office/drawing/2014/main" id="{10F09EBB-1C65-4E8D-A064-07AEEFAE080F}"/>
              </a:ext>
            </a:extLst>
          </p:cNvPr>
          <p:cNvCxnSpPr>
            <a:cxnSpLocks/>
          </p:cNvCxnSpPr>
          <p:nvPr/>
        </p:nvCxnSpPr>
        <p:spPr>
          <a:xfrm>
            <a:off x="4542607" y="889738"/>
            <a:ext cx="0" cy="3888432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Connector 6">
            <a:extLst>
              <a:ext uri="{FF2B5EF4-FFF2-40B4-BE49-F238E27FC236}">
                <a16:creationId xmlns="" xmlns:a16="http://schemas.microsoft.com/office/drawing/2014/main" id="{2DAB1950-6EBA-47D2-948A-6B48CC8F17D8}"/>
              </a:ext>
            </a:extLst>
          </p:cNvPr>
          <p:cNvSpPr/>
          <p:nvPr/>
        </p:nvSpPr>
        <p:spPr>
          <a:xfrm>
            <a:off x="4428986" y="1386725"/>
            <a:ext cx="216000" cy="216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0" name="Flowchart: Connector 7">
            <a:extLst>
              <a:ext uri="{FF2B5EF4-FFF2-40B4-BE49-F238E27FC236}">
                <a16:creationId xmlns="" xmlns:a16="http://schemas.microsoft.com/office/drawing/2014/main" id="{DEF4AE7B-0515-48F5-A681-B728317A817C}"/>
              </a:ext>
            </a:extLst>
          </p:cNvPr>
          <p:cNvSpPr/>
          <p:nvPr/>
        </p:nvSpPr>
        <p:spPr>
          <a:xfrm>
            <a:off x="4434607" y="2859806"/>
            <a:ext cx="216000" cy="216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21" name="Flowchart: Connector 8">
            <a:extLst>
              <a:ext uri="{FF2B5EF4-FFF2-40B4-BE49-F238E27FC236}">
                <a16:creationId xmlns="" xmlns:a16="http://schemas.microsoft.com/office/drawing/2014/main" id="{4543D93D-4689-45A9-AD72-91F23AAAE17E}"/>
              </a:ext>
            </a:extLst>
          </p:cNvPr>
          <p:cNvSpPr/>
          <p:nvPr/>
        </p:nvSpPr>
        <p:spPr>
          <a:xfrm>
            <a:off x="4427984" y="4155950"/>
            <a:ext cx="216000" cy="216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723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69FE4A0D-3C92-4B3C-9C15-230821D0C0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ОБРАЗОВАТЕЛЬНЫЕ ИНТЕНСИВЫ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="" xmlns:a16="http://schemas.microsoft.com/office/drawing/2014/main" id="{3952C79C-1E78-4DFE-AC3C-3382598090AF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="" xmlns:a16="http://schemas.microsoft.com/office/drawing/2014/main" id="{B5EE4982-412E-460E-A73D-9E0071C06E7B}"/>
              </a:ext>
            </a:extLst>
          </p:cNvPr>
          <p:cNvPicPr>
            <a:picLocks noGrp="1" noChangeAspect="1" noChangeArrowheads="1"/>
          </p:cNvPicPr>
          <p:nvPr>
            <p:ph type="pic" idx="12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="" xmlns:a16="http://schemas.microsoft.com/office/drawing/2014/main" id="{4D090A81-CBB4-4FA3-9B24-95DDE37BC38E}"/>
              </a:ext>
            </a:extLst>
          </p:cNvPr>
          <p:cNvPicPr>
            <a:picLocks noGrp="1" noChangeAspect="1" noChangeArrowheads="1"/>
          </p:cNvPicPr>
          <p:nvPr>
            <p:ph type="pic" idx="13"/>
          </p:nvPr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D2E69CE7-CE1D-4CF4-8FE0-7CF80F1A475B}"/>
              </a:ext>
            </a:extLst>
          </p:cNvPr>
          <p:cNvSpPr txBox="1"/>
          <p:nvPr/>
        </p:nvSpPr>
        <p:spPr>
          <a:xfrm>
            <a:off x="467544" y="3867894"/>
            <a:ext cx="7704856" cy="41830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Образовательных интенсивов –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10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algn="ctr"/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Охват аудитории –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200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человек</a:t>
            </a:r>
          </a:p>
        </p:txBody>
      </p:sp>
    </p:spTree>
    <p:extLst>
      <p:ext uri="{BB962C8B-B14F-4D97-AF65-F5344CB8AC3E}">
        <p14:creationId xmlns="" xmlns:p14="http://schemas.microsoft.com/office/powerpoint/2010/main" val="342446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C785A7B5-2A2E-4E2C-BB89-28FCE21080A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-20538"/>
            <a:ext cx="9144000" cy="576064"/>
          </a:xfrm>
        </p:spPr>
        <p:txBody>
          <a:bodyPr/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ЦЕЛЕВЫЕ ГРУППЫ</a:t>
            </a:r>
          </a:p>
        </p:txBody>
      </p:sp>
      <p:grpSp>
        <p:nvGrpSpPr>
          <p:cNvPr id="30" name="Группа 29">
            <a:extLst>
              <a:ext uri="{FF2B5EF4-FFF2-40B4-BE49-F238E27FC236}">
                <a16:creationId xmlns="" xmlns:a16="http://schemas.microsoft.com/office/drawing/2014/main" id="{73A3F224-10C3-4EA7-B310-30C1152649BB}"/>
              </a:ext>
            </a:extLst>
          </p:cNvPr>
          <p:cNvGrpSpPr>
            <a:grpSpLocks noChangeAspect="1"/>
          </p:cNvGrpSpPr>
          <p:nvPr/>
        </p:nvGrpSpPr>
        <p:grpSpPr>
          <a:xfrm>
            <a:off x="323529" y="699542"/>
            <a:ext cx="8352927" cy="4104016"/>
            <a:chOff x="551859" y="1709874"/>
            <a:chExt cx="9009954" cy="4587536"/>
          </a:xfrm>
        </p:grpSpPr>
        <p:grpSp>
          <p:nvGrpSpPr>
            <p:cNvPr id="5" name="Google Shape;1622;p41">
              <a:extLst>
                <a:ext uri="{FF2B5EF4-FFF2-40B4-BE49-F238E27FC236}">
                  <a16:creationId xmlns="" xmlns:a16="http://schemas.microsoft.com/office/drawing/2014/main" id="{6F479994-6F52-4472-B940-7376A33D19F9}"/>
                </a:ext>
              </a:extLst>
            </p:cNvPr>
            <p:cNvGrpSpPr/>
            <p:nvPr/>
          </p:nvGrpSpPr>
          <p:grpSpPr>
            <a:xfrm>
              <a:off x="551859" y="2066567"/>
              <a:ext cx="2563176" cy="2903098"/>
              <a:chOff x="248836" y="1529779"/>
              <a:chExt cx="1965024" cy="2225619"/>
            </a:xfrm>
          </p:grpSpPr>
          <p:sp>
            <p:nvSpPr>
              <p:cNvPr id="6" name="Google Shape;1623;p41">
                <a:extLst>
                  <a:ext uri="{FF2B5EF4-FFF2-40B4-BE49-F238E27FC236}">
                    <a16:creationId xmlns="" xmlns:a16="http://schemas.microsoft.com/office/drawing/2014/main" id="{D1C5630A-C738-4B38-8A4E-1AF9AE12C137}"/>
                  </a:ext>
                </a:extLst>
              </p:cNvPr>
              <p:cNvSpPr/>
              <p:nvPr/>
            </p:nvSpPr>
            <p:spPr>
              <a:xfrm>
                <a:off x="248836" y="1529779"/>
                <a:ext cx="1965024" cy="2135420"/>
              </a:xfrm>
              <a:custGeom>
                <a:avLst/>
                <a:gdLst/>
                <a:ahLst/>
                <a:cxnLst/>
                <a:rect l="l" t="t" r="r" b="b"/>
                <a:pathLst>
                  <a:path w="17244" h="22162" extrusionOk="0">
                    <a:moveTo>
                      <a:pt x="2324" y="1"/>
                    </a:moveTo>
                    <a:cubicBezTo>
                      <a:pt x="1042" y="1"/>
                      <a:pt x="1" y="1042"/>
                      <a:pt x="1" y="2324"/>
                    </a:cubicBezTo>
                    <a:lnTo>
                      <a:pt x="1" y="19838"/>
                    </a:lnTo>
                    <a:cubicBezTo>
                      <a:pt x="1" y="21119"/>
                      <a:pt x="1042" y="22162"/>
                      <a:pt x="2324" y="22162"/>
                    </a:cubicBezTo>
                    <a:lnTo>
                      <a:pt x="12011" y="22162"/>
                    </a:lnTo>
                    <a:lnTo>
                      <a:pt x="12011" y="21029"/>
                    </a:lnTo>
                    <a:lnTo>
                      <a:pt x="2324" y="21029"/>
                    </a:lnTo>
                    <a:cubicBezTo>
                      <a:pt x="1668" y="21029"/>
                      <a:pt x="1133" y="20495"/>
                      <a:pt x="1133" y="19840"/>
                    </a:cubicBezTo>
                    <a:lnTo>
                      <a:pt x="1133" y="2324"/>
                    </a:lnTo>
                    <a:cubicBezTo>
                      <a:pt x="1133" y="1668"/>
                      <a:pt x="1668" y="1133"/>
                      <a:pt x="2324" y="1133"/>
                    </a:cubicBezTo>
                    <a:lnTo>
                      <a:pt x="14920" y="1133"/>
                    </a:lnTo>
                    <a:cubicBezTo>
                      <a:pt x="15576" y="1133"/>
                      <a:pt x="16111" y="1668"/>
                      <a:pt x="16111" y="2324"/>
                    </a:cubicBezTo>
                    <a:lnTo>
                      <a:pt x="16111" y="7628"/>
                    </a:lnTo>
                    <a:lnTo>
                      <a:pt x="17244" y="7628"/>
                    </a:lnTo>
                    <a:lnTo>
                      <a:pt x="17244" y="2324"/>
                    </a:lnTo>
                    <a:cubicBezTo>
                      <a:pt x="17244" y="1042"/>
                      <a:pt x="16201" y="1"/>
                      <a:pt x="149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" name="Google Shape;1624;p41">
                <a:extLst>
                  <a:ext uri="{FF2B5EF4-FFF2-40B4-BE49-F238E27FC236}">
                    <a16:creationId xmlns="" xmlns:a16="http://schemas.microsoft.com/office/drawing/2014/main" id="{36CB8578-38D2-4957-89D6-6E56B8D507C1}"/>
                  </a:ext>
                </a:extLst>
              </p:cNvPr>
              <p:cNvSpPr/>
              <p:nvPr/>
            </p:nvSpPr>
            <p:spPr>
              <a:xfrm>
                <a:off x="1706952" y="3465755"/>
                <a:ext cx="221249" cy="289643"/>
              </a:xfrm>
              <a:custGeom>
                <a:avLst/>
                <a:gdLst/>
                <a:ahLst/>
                <a:cxnLst/>
                <a:rect l="l" t="t" r="r" b="b"/>
                <a:pathLst>
                  <a:path w="2329" h="3006" extrusionOk="0">
                    <a:moveTo>
                      <a:pt x="1" y="0"/>
                    </a:moveTo>
                    <a:lnTo>
                      <a:pt x="1" y="3006"/>
                    </a:lnTo>
                    <a:lnTo>
                      <a:pt x="2329" y="150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" name="Google Shape;1625;p41">
              <a:extLst>
                <a:ext uri="{FF2B5EF4-FFF2-40B4-BE49-F238E27FC236}">
                  <a16:creationId xmlns="" xmlns:a16="http://schemas.microsoft.com/office/drawing/2014/main" id="{FFE24A3C-4274-4F63-9A8A-5397FF700708}"/>
                </a:ext>
              </a:extLst>
            </p:cNvPr>
            <p:cNvSpPr/>
            <p:nvPr/>
          </p:nvSpPr>
          <p:spPr>
            <a:xfrm>
              <a:off x="1608451" y="1780760"/>
              <a:ext cx="703588" cy="713642"/>
            </a:xfrm>
            <a:custGeom>
              <a:avLst/>
              <a:gdLst/>
              <a:ahLst/>
              <a:cxnLst/>
              <a:rect l="l" t="t" r="r" b="b"/>
              <a:pathLst>
                <a:path w="5678" h="5678" extrusionOk="0">
                  <a:moveTo>
                    <a:pt x="2839" y="1"/>
                  </a:moveTo>
                  <a:cubicBezTo>
                    <a:pt x="1272" y="1"/>
                    <a:pt x="0" y="1272"/>
                    <a:pt x="0" y="2839"/>
                  </a:cubicBezTo>
                  <a:cubicBezTo>
                    <a:pt x="0" y="4407"/>
                    <a:pt x="1272" y="5678"/>
                    <a:pt x="2839" y="5678"/>
                  </a:cubicBezTo>
                  <a:cubicBezTo>
                    <a:pt x="4407" y="5678"/>
                    <a:pt x="5678" y="4407"/>
                    <a:pt x="5678" y="2839"/>
                  </a:cubicBezTo>
                  <a:cubicBezTo>
                    <a:pt x="5678" y="1272"/>
                    <a:pt x="4407" y="1"/>
                    <a:pt x="28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Google Shape;1626;p41">
              <a:extLst>
                <a:ext uri="{FF2B5EF4-FFF2-40B4-BE49-F238E27FC236}">
                  <a16:creationId xmlns="" xmlns:a16="http://schemas.microsoft.com/office/drawing/2014/main" id="{4472A5B2-FDAD-405D-AB49-E8CFC002AFD2}"/>
                </a:ext>
              </a:extLst>
            </p:cNvPr>
            <p:cNvSpPr/>
            <p:nvPr/>
          </p:nvSpPr>
          <p:spPr>
            <a:xfrm>
              <a:off x="1538377" y="1709874"/>
              <a:ext cx="843735" cy="855792"/>
            </a:xfrm>
            <a:custGeom>
              <a:avLst/>
              <a:gdLst/>
              <a:ahLst/>
              <a:cxnLst/>
              <a:rect l="l" t="t" r="r" b="b"/>
              <a:pathLst>
                <a:path w="6809" h="6809" extrusionOk="0">
                  <a:moveTo>
                    <a:pt x="3405" y="1131"/>
                  </a:moveTo>
                  <a:cubicBezTo>
                    <a:pt x="4658" y="1131"/>
                    <a:pt x="5677" y="2152"/>
                    <a:pt x="5677" y="3403"/>
                  </a:cubicBezTo>
                  <a:cubicBezTo>
                    <a:pt x="5677" y="4656"/>
                    <a:pt x="4658" y="5676"/>
                    <a:pt x="3405" y="5676"/>
                  </a:cubicBezTo>
                  <a:cubicBezTo>
                    <a:pt x="2152" y="5676"/>
                    <a:pt x="1132" y="4656"/>
                    <a:pt x="1132" y="3403"/>
                  </a:cubicBezTo>
                  <a:cubicBezTo>
                    <a:pt x="1132" y="2150"/>
                    <a:pt x="2152" y="1131"/>
                    <a:pt x="3405" y="1131"/>
                  </a:cubicBezTo>
                  <a:close/>
                  <a:moveTo>
                    <a:pt x="3405" y="1"/>
                  </a:moveTo>
                  <a:cubicBezTo>
                    <a:pt x="1527" y="1"/>
                    <a:pt x="1" y="1527"/>
                    <a:pt x="1" y="3405"/>
                  </a:cubicBezTo>
                  <a:cubicBezTo>
                    <a:pt x="1" y="5282"/>
                    <a:pt x="1528" y="6809"/>
                    <a:pt x="3405" y="6809"/>
                  </a:cubicBezTo>
                  <a:cubicBezTo>
                    <a:pt x="5282" y="6809"/>
                    <a:pt x="6809" y="5282"/>
                    <a:pt x="6809" y="3405"/>
                  </a:cubicBezTo>
                  <a:cubicBezTo>
                    <a:pt x="6809" y="1527"/>
                    <a:pt x="5282" y="1"/>
                    <a:pt x="34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Google Shape;1628;p41">
              <a:extLst>
                <a:ext uri="{FF2B5EF4-FFF2-40B4-BE49-F238E27FC236}">
                  <a16:creationId xmlns="" xmlns:a16="http://schemas.microsoft.com/office/drawing/2014/main" id="{95EE80F6-E819-40C5-A3EA-3B4D2DFA347A}"/>
                </a:ext>
              </a:extLst>
            </p:cNvPr>
            <p:cNvSpPr/>
            <p:nvPr/>
          </p:nvSpPr>
          <p:spPr>
            <a:xfrm>
              <a:off x="7026956" y="3155137"/>
              <a:ext cx="2534857" cy="2785693"/>
            </a:xfrm>
            <a:custGeom>
              <a:avLst/>
              <a:gdLst/>
              <a:ahLst/>
              <a:cxnLst/>
              <a:rect l="l" t="t" r="r" b="b"/>
              <a:pathLst>
                <a:path w="17244" h="22164" extrusionOk="0">
                  <a:moveTo>
                    <a:pt x="2324" y="1"/>
                  </a:moveTo>
                  <a:cubicBezTo>
                    <a:pt x="1043" y="1"/>
                    <a:pt x="1" y="1043"/>
                    <a:pt x="1" y="2324"/>
                  </a:cubicBezTo>
                  <a:lnTo>
                    <a:pt x="1" y="19840"/>
                  </a:lnTo>
                  <a:cubicBezTo>
                    <a:pt x="1" y="21122"/>
                    <a:pt x="1043" y="22163"/>
                    <a:pt x="2324" y="22163"/>
                  </a:cubicBezTo>
                  <a:lnTo>
                    <a:pt x="14921" y="22163"/>
                  </a:lnTo>
                  <a:cubicBezTo>
                    <a:pt x="16200" y="22163"/>
                    <a:pt x="17243" y="21122"/>
                    <a:pt x="17244" y="19840"/>
                  </a:cubicBezTo>
                  <a:lnTo>
                    <a:pt x="17244" y="14536"/>
                  </a:lnTo>
                  <a:lnTo>
                    <a:pt x="16111" y="14536"/>
                  </a:lnTo>
                  <a:lnTo>
                    <a:pt x="16111" y="19840"/>
                  </a:lnTo>
                  <a:cubicBezTo>
                    <a:pt x="16111" y="20496"/>
                    <a:pt x="15576" y="21031"/>
                    <a:pt x="14921" y="21031"/>
                  </a:cubicBezTo>
                  <a:lnTo>
                    <a:pt x="2324" y="21031"/>
                  </a:lnTo>
                  <a:cubicBezTo>
                    <a:pt x="1668" y="21031"/>
                    <a:pt x="1133" y="20496"/>
                    <a:pt x="1133" y="19840"/>
                  </a:cubicBezTo>
                  <a:lnTo>
                    <a:pt x="1133" y="2324"/>
                  </a:lnTo>
                  <a:cubicBezTo>
                    <a:pt x="1133" y="1668"/>
                    <a:pt x="1668" y="1134"/>
                    <a:pt x="2324" y="1134"/>
                  </a:cubicBezTo>
                  <a:lnTo>
                    <a:pt x="12011" y="1134"/>
                  </a:lnTo>
                  <a:lnTo>
                    <a:pt x="12011" y="1"/>
                  </a:lnTo>
                  <a:close/>
                </a:path>
              </a:pathLst>
            </a:custGeom>
            <a:solidFill>
              <a:srgbClr val="93432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Google Shape;1629;p41">
              <a:extLst>
                <a:ext uri="{FF2B5EF4-FFF2-40B4-BE49-F238E27FC236}">
                  <a16:creationId xmlns="" xmlns:a16="http://schemas.microsoft.com/office/drawing/2014/main" id="{B6598298-13A8-49DD-8B6F-653013A71FE2}"/>
                </a:ext>
              </a:extLst>
            </p:cNvPr>
            <p:cNvSpPr/>
            <p:nvPr/>
          </p:nvSpPr>
          <p:spPr>
            <a:xfrm>
              <a:off x="8783774" y="3037494"/>
              <a:ext cx="288597" cy="377936"/>
            </a:xfrm>
            <a:custGeom>
              <a:avLst/>
              <a:gdLst/>
              <a:ahLst/>
              <a:cxnLst/>
              <a:rect l="l" t="t" r="r" b="b"/>
              <a:pathLst>
                <a:path w="2329" h="3007" extrusionOk="0">
                  <a:moveTo>
                    <a:pt x="1" y="1"/>
                  </a:moveTo>
                  <a:lnTo>
                    <a:pt x="1" y="3006"/>
                  </a:lnTo>
                  <a:lnTo>
                    <a:pt x="2328" y="150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3432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Google Shape;1630;p41">
              <a:extLst>
                <a:ext uri="{FF2B5EF4-FFF2-40B4-BE49-F238E27FC236}">
                  <a16:creationId xmlns="" xmlns:a16="http://schemas.microsoft.com/office/drawing/2014/main" id="{2DD42603-F7AF-4402-A6EE-BB9BF08928B8}"/>
                </a:ext>
              </a:extLst>
            </p:cNvPr>
            <p:cNvSpPr/>
            <p:nvPr/>
          </p:nvSpPr>
          <p:spPr>
            <a:xfrm>
              <a:off x="7942526" y="5512755"/>
              <a:ext cx="703712" cy="713768"/>
            </a:xfrm>
            <a:custGeom>
              <a:avLst/>
              <a:gdLst/>
              <a:ahLst/>
              <a:cxnLst/>
              <a:rect l="l" t="t" r="r" b="b"/>
              <a:pathLst>
                <a:path w="5679" h="5679" extrusionOk="0">
                  <a:moveTo>
                    <a:pt x="2839" y="1"/>
                  </a:moveTo>
                  <a:cubicBezTo>
                    <a:pt x="1271" y="1"/>
                    <a:pt x="1" y="1271"/>
                    <a:pt x="1" y="2840"/>
                  </a:cubicBezTo>
                  <a:cubicBezTo>
                    <a:pt x="1" y="4407"/>
                    <a:pt x="1271" y="5678"/>
                    <a:pt x="2839" y="5678"/>
                  </a:cubicBezTo>
                  <a:cubicBezTo>
                    <a:pt x="4407" y="5678"/>
                    <a:pt x="5678" y="4407"/>
                    <a:pt x="5678" y="2840"/>
                  </a:cubicBezTo>
                  <a:cubicBezTo>
                    <a:pt x="5678" y="1271"/>
                    <a:pt x="4407" y="1"/>
                    <a:pt x="28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Google Shape;1631;p41">
              <a:extLst>
                <a:ext uri="{FF2B5EF4-FFF2-40B4-BE49-F238E27FC236}">
                  <a16:creationId xmlns="" xmlns:a16="http://schemas.microsoft.com/office/drawing/2014/main" id="{AE5DD9A7-EAAE-4C43-BB53-32A92CDE7C58}"/>
                </a:ext>
              </a:extLst>
            </p:cNvPr>
            <p:cNvSpPr/>
            <p:nvPr/>
          </p:nvSpPr>
          <p:spPr>
            <a:xfrm>
              <a:off x="7872452" y="5441743"/>
              <a:ext cx="843859" cy="855667"/>
            </a:xfrm>
            <a:custGeom>
              <a:avLst/>
              <a:gdLst/>
              <a:ahLst/>
              <a:cxnLst/>
              <a:rect l="l" t="t" r="r" b="b"/>
              <a:pathLst>
                <a:path w="6810" h="6808" extrusionOk="0">
                  <a:moveTo>
                    <a:pt x="3405" y="1132"/>
                  </a:moveTo>
                  <a:cubicBezTo>
                    <a:pt x="4659" y="1132"/>
                    <a:pt x="5677" y="2151"/>
                    <a:pt x="5677" y="3405"/>
                  </a:cubicBezTo>
                  <a:cubicBezTo>
                    <a:pt x="5677" y="4658"/>
                    <a:pt x="4659" y="5676"/>
                    <a:pt x="3405" y="5676"/>
                  </a:cubicBezTo>
                  <a:cubicBezTo>
                    <a:pt x="2152" y="5676"/>
                    <a:pt x="1132" y="4658"/>
                    <a:pt x="1132" y="3405"/>
                  </a:cubicBezTo>
                  <a:cubicBezTo>
                    <a:pt x="1132" y="2151"/>
                    <a:pt x="2152" y="1132"/>
                    <a:pt x="3405" y="1132"/>
                  </a:cubicBezTo>
                  <a:close/>
                  <a:moveTo>
                    <a:pt x="3405" y="0"/>
                  </a:moveTo>
                  <a:cubicBezTo>
                    <a:pt x="1528" y="0"/>
                    <a:pt x="1" y="1527"/>
                    <a:pt x="1" y="3405"/>
                  </a:cubicBezTo>
                  <a:cubicBezTo>
                    <a:pt x="1" y="5282"/>
                    <a:pt x="1528" y="6808"/>
                    <a:pt x="3405" y="6808"/>
                  </a:cubicBezTo>
                  <a:cubicBezTo>
                    <a:pt x="5283" y="6808"/>
                    <a:pt x="6810" y="5282"/>
                    <a:pt x="6809" y="3405"/>
                  </a:cubicBezTo>
                  <a:cubicBezTo>
                    <a:pt x="6809" y="1527"/>
                    <a:pt x="5283" y="0"/>
                    <a:pt x="3405" y="0"/>
                  </a:cubicBezTo>
                  <a:close/>
                </a:path>
              </a:pathLst>
            </a:custGeom>
            <a:solidFill>
              <a:srgbClr val="93432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Google Shape;1633;p41">
              <a:extLst>
                <a:ext uri="{FF2B5EF4-FFF2-40B4-BE49-F238E27FC236}">
                  <a16:creationId xmlns="" xmlns:a16="http://schemas.microsoft.com/office/drawing/2014/main" id="{9F060932-A0C2-45E3-9CE8-E43ACC536485}"/>
                </a:ext>
              </a:extLst>
            </p:cNvPr>
            <p:cNvSpPr/>
            <p:nvPr/>
          </p:nvSpPr>
          <p:spPr>
            <a:xfrm>
              <a:off x="2806902" y="3155137"/>
              <a:ext cx="2535004" cy="2785693"/>
            </a:xfrm>
            <a:custGeom>
              <a:avLst/>
              <a:gdLst/>
              <a:ahLst/>
              <a:cxnLst/>
              <a:rect l="l" t="t" r="r" b="b"/>
              <a:pathLst>
                <a:path w="17245" h="22164" extrusionOk="0">
                  <a:moveTo>
                    <a:pt x="2325" y="1"/>
                  </a:moveTo>
                  <a:cubicBezTo>
                    <a:pt x="1043" y="1"/>
                    <a:pt x="1" y="1043"/>
                    <a:pt x="1" y="2324"/>
                  </a:cubicBezTo>
                  <a:lnTo>
                    <a:pt x="1" y="19840"/>
                  </a:lnTo>
                  <a:cubicBezTo>
                    <a:pt x="1" y="21122"/>
                    <a:pt x="1043" y="22163"/>
                    <a:pt x="2325" y="22163"/>
                  </a:cubicBezTo>
                  <a:lnTo>
                    <a:pt x="14921" y="22163"/>
                  </a:lnTo>
                  <a:cubicBezTo>
                    <a:pt x="16201" y="22163"/>
                    <a:pt x="17245" y="21122"/>
                    <a:pt x="17245" y="19840"/>
                  </a:cubicBezTo>
                  <a:lnTo>
                    <a:pt x="17245" y="14536"/>
                  </a:lnTo>
                  <a:lnTo>
                    <a:pt x="16111" y="14536"/>
                  </a:lnTo>
                  <a:lnTo>
                    <a:pt x="16111" y="19840"/>
                  </a:lnTo>
                  <a:cubicBezTo>
                    <a:pt x="16111" y="20496"/>
                    <a:pt x="15577" y="21031"/>
                    <a:pt x="14921" y="21031"/>
                  </a:cubicBezTo>
                  <a:lnTo>
                    <a:pt x="2325" y="21031"/>
                  </a:lnTo>
                  <a:cubicBezTo>
                    <a:pt x="1668" y="21031"/>
                    <a:pt x="1134" y="20496"/>
                    <a:pt x="1134" y="19840"/>
                  </a:cubicBezTo>
                  <a:lnTo>
                    <a:pt x="1134" y="2324"/>
                  </a:lnTo>
                  <a:cubicBezTo>
                    <a:pt x="1134" y="1668"/>
                    <a:pt x="1668" y="1134"/>
                    <a:pt x="2325" y="1134"/>
                  </a:cubicBezTo>
                  <a:lnTo>
                    <a:pt x="12012" y="1134"/>
                  </a:lnTo>
                  <a:lnTo>
                    <a:pt x="12012" y="1"/>
                  </a:lnTo>
                  <a:close/>
                </a:path>
              </a:pathLst>
            </a:custGeom>
            <a:solidFill>
              <a:srgbClr val="2BBBC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Google Shape;1634;p41">
              <a:extLst>
                <a:ext uri="{FF2B5EF4-FFF2-40B4-BE49-F238E27FC236}">
                  <a16:creationId xmlns="" xmlns:a16="http://schemas.microsoft.com/office/drawing/2014/main" id="{D098BC88-A7A9-461E-916E-377AD57C68D1}"/>
                </a:ext>
              </a:extLst>
            </p:cNvPr>
            <p:cNvSpPr/>
            <p:nvPr/>
          </p:nvSpPr>
          <p:spPr>
            <a:xfrm>
              <a:off x="4530677" y="3037494"/>
              <a:ext cx="288473" cy="377936"/>
            </a:xfrm>
            <a:custGeom>
              <a:avLst/>
              <a:gdLst/>
              <a:ahLst/>
              <a:cxnLst/>
              <a:rect l="l" t="t" r="r" b="b"/>
              <a:pathLst>
                <a:path w="2328" h="3007" extrusionOk="0">
                  <a:moveTo>
                    <a:pt x="1" y="1"/>
                  </a:moveTo>
                  <a:lnTo>
                    <a:pt x="1" y="3006"/>
                  </a:lnTo>
                  <a:lnTo>
                    <a:pt x="2328" y="150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BBBC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Google Shape;1635;p41">
              <a:extLst>
                <a:ext uri="{FF2B5EF4-FFF2-40B4-BE49-F238E27FC236}">
                  <a16:creationId xmlns="" xmlns:a16="http://schemas.microsoft.com/office/drawing/2014/main" id="{5C667BD2-CCB2-4684-BFE0-270CA5B1484B}"/>
                </a:ext>
              </a:extLst>
            </p:cNvPr>
            <p:cNvSpPr/>
            <p:nvPr/>
          </p:nvSpPr>
          <p:spPr>
            <a:xfrm>
              <a:off x="3722608" y="5512755"/>
              <a:ext cx="703588" cy="713768"/>
            </a:xfrm>
            <a:custGeom>
              <a:avLst/>
              <a:gdLst/>
              <a:ahLst/>
              <a:cxnLst/>
              <a:rect l="l" t="t" r="r" b="b"/>
              <a:pathLst>
                <a:path w="5678" h="5679" extrusionOk="0">
                  <a:moveTo>
                    <a:pt x="2839" y="1"/>
                  </a:moveTo>
                  <a:cubicBezTo>
                    <a:pt x="1271" y="1"/>
                    <a:pt x="1" y="1271"/>
                    <a:pt x="1" y="2840"/>
                  </a:cubicBezTo>
                  <a:cubicBezTo>
                    <a:pt x="1" y="4407"/>
                    <a:pt x="1271" y="5678"/>
                    <a:pt x="2839" y="5678"/>
                  </a:cubicBezTo>
                  <a:cubicBezTo>
                    <a:pt x="4406" y="5678"/>
                    <a:pt x="5678" y="4407"/>
                    <a:pt x="5678" y="2840"/>
                  </a:cubicBezTo>
                  <a:cubicBezTo>
                    <a:pt x="5678" y="1271"/>
                    <a:pt x="4406" y="1"/>
                    <a:pt x="28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Google Shape;1636;p41">
              <a:extLst>
                <a:ext uri="{FF2B5EF4-FFF2-40B4-BE49-F238E27FC236}">
                  <a16:creationId xmlns="" xmlns:a16="http://schemas.microsoft.com/office/drawing/2014/main" id="{A8903D22-84F5-40DB-8AC3-0AA88359A323}"/>
                </a:ext>
              </a:extLst>
            </p:cNvPr>
            <p:cNvSpPr/>
            <p:nvPr/>
          </p:nvSpPr>
          <p:spPr>
            <a:xfrm>
              <a:off x="3652349" y="5441743"/>
              <a:ext cx="844107" cy="855667"/>
            </a:xfrm>
            <a:custGeom>
              <a:avLst/>
              <a:gdLst/>
              <a:ahLst/>
              <a:cxnLst/>
              <a:rect l="l" t="t" r="r" b="b"/>
              <a:pathLst>
                <a:path w="6812" h="6808" extrusionOk="0">
                  <a:moveTo>
                    <a:pt x="3406" y="1132"/>
                  </a:moveTo>
                  <a:cubicBezTo>
                    <a:pt x="4659" y="1132"/>
                    <a:pt x="5678" y="2151"/>
                    <a:pt x="5678" y="3405"/>
                  </a:cubicBezTo>
                  <a:cubicBezTo>
                    <a:pt x="5678" y="4658"/>
                    <a:pt x="4659" y="5676"/>
                    <a:pt x="3406" y="5676"/>
                  </a:cubicBezTo>
                  <a:cubicBezTo>
                    <a:pt x="2153" y="5676"/>
                    <a:pt x="1134" y="4658"/>
                    <a:pt x="1134" y="3405"/>
                  </a:cubicBezTo>
                  <a:cubicBezTo>
                    <a:pt x="1134" y="2151"/>
                    <a:pt x="2153" y="1132"/>
                    <a:pt x="3406" y="1132"/>
                  </a:cubicBezTo>
                  <a:close/>
                  <a:moveTo>
                    <a:pt x="3406" y="0"/>
                  </a:moveTo>
                  <a:cubicBezTo>
                    <a:pt x="1528" y="0"/>
                    <a:pt x="1" y="1527"/>
                    <a:pt x="1" y="3405"/>
                  </a:cubicBezTo>
                  <a:cubicBezTo>
                    <a:pt x="1" y="5282"/>
                    <a:pt x="1529" y="6808"/>
                    <a:pt x="3406" y="6808"/>
                  </a:cubicBezTo>
                  <a:cubicBezTo>
                    <a:pt x="5284" y="6808"/>
                    <a:pt x="6812" y="5282"/>
                    <a:pt x="6810" y="3405"/>
                  </a:cubicBezTo>
                  <a:cubicBezTo>
                    <a:pt x="6810" y="1527"/>
                    <a:pt x="5283" y="0"/>
                    <a:pt x="3406" y="0"/>
                  </a:cubicBezTo>
                  <a:close/>
                </a:path>
              </a:pathLst>
            </a:custGeom>
            <a:solidFill>
              <a:srgbClr val="2BBBC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Google Shape;1643;p41">
              <a:extLst>
                <a:ext uri="{FF2B5EF4-FFF2-40B4-BE49-F238E27FC236}">
                  <a16:creationId xmlns="" xmlns:a16="http://schemas.microsoft.com/office/drawing/2014/main" id="{BEBF883C-C16A-4B82-8E4C-72AB7AB78D32}"/>
                </a:ext>
              </a:extLst>
            </p:cNvPr>
            <p:cNvSpPr/>
            <p:nvPr/>
          </p:nvSpPr>
          <p:spPr>
            <a:xfrm>
              <a:off x="4916929" y="2066567"/>
              <a:ext cx="2534857" cy="2785442"/>
            </a:xfrm>
            <a:custGeom>
              <a:avLst/>
              <a:gdLst/>
              <a:ahLst/>
              <a:cxnLst/>
              <a:rect l="l" t="t" r="r" b="b"/>
              <a:pathLst>
                <a:path w="17244" h="22162" extrusionOk="0">
                  <a:moveTo>
                    <a:pt x="2324" y="1"/>
                  </a:moveTo>
                  <a:cubicBezTo>
                    <a:pt x="1042" y="1"/>
                    <a:pt x="1" y="1042"/>
                    <a:pt x="1" y="2324"/>
                  </a:cubicBezTo>
                  <a:lnTo>
                    <a:pt x="1" y="19838"/>
                  </a:lnTo>
                  <a:cubicBezTo>
                    <a:pt x="1" y="21119"/>
                    <a:pt x="1042" y="22162"/>
                    <a:pt x="2324" y="22162"/>
                  </a:cubicBezTo>
                  <a:lnTo>
                    <a:pt x="12011" y="22162"/>
                  </a:lnTo>
                  <a:lnTo>
                    <a:pt x="12011" y="21029"/>
                  </a:lnTo>
                  <a:lnTo>
                    <a:pt x="2324" y="21029"/>
                  </a:lnTo>
                  <a:cubicBezTo>
                    <a:pt x="1668" y="21029"/>
                    <a:pt x="1133" y="20495"/>
                    <a:pt x="1133" y="19840"/>
                  </a:cubicBezTo>
                  <a:lnTo>
                    <a:pt x="1133" y="2324"/>
                  </a:lnTo>
                  <a:cubicBezTo>
                    <a:pt x="1133" y="1668"/>
                    <a:pt x="1668" y="1133"/>
                    <a:pt x="2324" y="1133"/>
                  </a:cubicBezTo>
                  <a:lnTo>
                    <a:pt x="14921" y="1133"/>
                  </a:lnTo>
                  <a:cubicBezTo>
                    <a:pt x="15576" y="1133"/>
                    <a:pt x="16110" y="1668"/>
                    <a:pt x="16110" y="2324"/>
                  </a:cubicBezTo>
                  <a:lnTo>
                    <a:pt x="16110" y="7628"/>
                  </a:lnTo>
                  <a:lnTo>
                    <a:pt x="17244" y="7628"/>
                  </a:lnTo>
                  <a:lnTo>
                    <a:pt x="17244" y="2324"/>
                  </a:lnTo>
                  <a:cubicBezTo>
                    <a:pt x="17244" y="1042"/>
                    <a:pt x="16201" y="1"/>
                    <a:pt x="1492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Google Shape;1644;p41">
              <a:extLst>
                <a:ext uri="{FF2B5EF4-FFF2-40B4-BE49-F238E27FC236}">
                  <a16:creationId xmlns="" xmlns:a16="http://schemas.microsoft.com/office/drawing/2014/main" id="{B72E213E-78DE-4E34-9AB8-3A3ED76C53CB}"/>
                </a:ext>
              </a:extLst>
            </p:cNvPr>
            <p:cNvSpPr/>
            <p:nvPr/>
          </p:nvSpPr>
          <p:spPr>
            <a:xfrm>
              <a:off x="6607529" y="4591855"/>
              <a:ext cx="288597" cy="377810"/>
            </a:xfrm>
            <a:custGeom>
              <a:avLst/>
              <a:gdLst/>
              <a:ahLst/>
              <a:cxnLst/>
              <a:rect l="l" t="t" r="r" b="b"/>
              <a:pathLst>
                <a:path w="2329" h="3006" extrusionOk="0">
                  <a:moveTo>
                    <a:pt x="1" y="0"/>
                  </a:moveTo>
                  <a:lnTo>
                    <a:pt x="1" y="3006"/>
                  </a:lnTo>
                  <a:lnTo>
                    <a:pt x="2328" y="150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Google Shape;1645;p41">
              <a:extLst>
                <a:ext uri="{FF2B5EF4-FFF2-40B4-BE49-F238E27FC236}">
                  <a16:creationId xmlns="" xmlns:a16="http://schemas.microsoft.com/office/drawing/2014/main" id="{BE460F8B-2332-41A9-9A04-F5472B8E4ACA}"/>
                </a:ext>
              </a:extLst>
            </p:cNvPr>
            <p:cNvSpPr/>
            <p:nvPr/>
          </p:nvSpPr>
          <p:spPr>
            <a:xfrm>
              <a:off x="5832562" y="1780760"/>
              <a:ext cx="703588" cy="713642"/>
            </a:xfrm>
            <a:custGeom>
              <a:avLst/>
              <a:gdLst/>
              <a:ahLst/>
              <a:cxnLst/>
              <a:rect l="l" t="t" r="r" b="b"/>
              <a:pathLst>
                <a:path w="5678" h="5678" extrusionOk="0">
                  <a:moveTo>
                    <a:pt x="2839" y="1"/>
                  </a:moveTo>
                  <a:cubicBezTo>
                    <a:pt x="1272" y="1"/>
                    <a:pt x="1" y="1272"/>
                    <a:pt x="1" y="2839"/>
                  </a:cubicBezTo>
                  <a:cubicBezTo>
                    <a:pt x="1" y="4407"/>
                    <a:pt x="1272" y="5678"/>
                    <a:pt x="2839" y="5678"/>
                  </a:cubicBezTo>
                  <a:cubicBezTo>
                    <a:pt x="4407" y="5678"/>
                    <a:pt x="5678" y="4407"/>
                    <a:pt x="5678" y="2839"/>
                  </a:cubicBezTo>
                  <a:cubicBezTo>
                    <a:pt x="5678" y="1272"/>
                    <a:pt x="4407" y="1"/>
                    <a:pt x="28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Google Shape;1646;p41">
              <a:extLst>
                <a:ext uri="{FF2B5EF4-FFF2-40B4-BE49-F238E27FC236}">
                  <a16:creationId xmlns="" xmlns:a16="http://schemas.microsoft.com/office/drawing/2014/main" id="{F4D40330-7552-499D-9571-DA7B20B3480C}"/>
                </a:ext>
              </a:extLst>
            </p:cNvPr>
            <p:cNvSpPr/>
            <p:nvPr/>
          </p:nvSpPr>
          <p:spPr>
            <a:xfrm>
              <a:off x="5762427" y="1709874"/>
              <a:ext cx="843859" cy="855792"/>
            </a:xfrm>
            <a:custGeom>
              <a:avLst/>
              <a:gdLst/>
              <a:ahLst/>
              <a:cxnLst/>
              <a:rect l="l" t="t" r="r" b="b"/>
              <a:pathLst>
                <a:path w="6810" h="6809" extrusionOk="0">
                  <a:moveTo>
                    <a:pt x="3404" y="1131"/>
                  </a:moveTo>
                  <a:cubicBezTo>
                    <a:pt x="4657" y="1131"/>
                    <a:pt x="5677" y="2152"/>
                    <a:pt x="5677" y="3403"/>
                  </a:cubicBezTo>
                  <a:cubicBezTo>
                    <a:pt x="5677" y="4656"/>
                    <a:pt x="4657" y="5676"/>
                    <a:pt x="3404" y="5676"/>
                  </a:cubicBezTo>
                  <a:cubicBezTo>
                    <a:pt x="2151" y="5676"/>
                    <a:pt x="1132" y="4656"/>
                    <a:pt x="1132" y="3403"/>
                  </a:cubicBezTo>
                  <a:cubicBezTo>
                    <a:pt x="1132" y="2150"/>
                    <a:pt x="2151" y="1131"/>
                    <a:pt x="3404" y="1131"/>
                  </a:cubicBezTo>
                  <a:close/>
                  <a:moveTo>
                    <a:pt x="3404" y="1"/>
                  </a:moveTo>
                  <a:cubicBezTo>
                    <a:pt x="1527" y="1"/>
                    <a:pt x="1" y="1527"/>
                    <a:pt x="1" y="3405"/>
                  </a:cubicBezTo>
                  <a:cubicBezTo>
                    <a:pt x="1" y="5282"/>
                    <a:pt x="1527" y="6809"/>
                    <a:pt x="3404" y="6809"/>
                  </a:cubicBezTo>
                  <a:cubicBezTo>
                    <a:pt x="5281" y="6809"/>
                    <a:pt x="6810" y="5282"/>
                    <a:pt x="6810" y="3405"/>
                  </a:cubicBezTo>
                  <a:cubicBezTo>
                    <a:pt x="6810" y="1527"/>
                    <a:pt x="5281" y="1"/>
                    <a:pt x="34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Synergistically utilize technically sound portals with frictionless chains. Dramatically customize…">
              <a:extLst>
                <a:ext uri="{FF2B5EF4-FFF2-40B4-BE49-F238E27FC236}">
                  <a16:creationId xmlns="" xmlns:a16="http://schemas.microsoft.com/office/drawing/2014/main" id="{93F81F32-905D-4D23-821C-5DB4D56FAEB9}"/>
                </a:ext>
              </a:extLst>
            </p:cNvPr>
            <p:cNvSpPr txBox="1"/>
            <p:nvPr/>
          </p:nvSpPr>
          <p:spPr>
            <a:xfrm>
              <a:off x="707203" y="2723671"/>
              <a:ext cx="2222532" cy="11009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Мониторинг профессиональных затруднений педагогов</a:t>
              </a:r>
            </a:p>
          </p:txBody>
        </p:sp>
        <p:sp>
          <p:nvSpPr>
            <p:cNvPr id="27" name="Synergistically utilize technically sound portals with frictionless chains. Dramatically customize…">
              <a:extLst>
                <a:ext uri="{FF2B5EF4-FFF2-40B4-BE49-F238E27FC236}">
                  <a16:creationId xmlns="" xmlns:a16="http://schemas.microsoft.com/office/drawing/2014/main" id="{4E90D088-83DF-4812-9ADE-4C6D1BAEC967}"/>
                </a:ext>
              </a:extLst>
            </p:cNvPr>
            <p:cNvSpPr txBox="1"/>
            <p:nvPr/>
          </p:nvSpPr>
          <p:spPr>
            <a:xfrm>
              <a:off x="3089800" y="3971313"/>
              <a:ext cx="1898884" cy="110092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Обновление содержания методических мероприятий</a:t>
              </a:r>
            </a:p>
          </p:txBody>
        </p:sp>
        <p:sp>
          <p:nvSpPr>
            <p:cNvPr id="28" name="Synergistically utilize technically sound portals with frictionless chains. Dramatically customize…">
              <a:extLst>
                <a:ext uri="{FF2B5EF4-FFF2-40B4-BE49-F238E27FC236}">
                  <a16:creationId xmlns="" xmlns:a16="http://schemas.microsoft.com/office/drawing/2014/main" id="{D0AC2F0E-D637-4452-B1C9-1F752A7BCA47}"/>
                </a:ext>
              </a:extLst>
            </p:cNvPr>
            <p:cNvSpPr txBox="1"/>
            <p:nvPr/>
          </p:nvSpPr>
          <p:spPr>
            <a:xfrm>
              <a:off x="5114026" y="2945689"/>
              <a:ext cx="1898884" cy="137615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Диссеминация эффективных педагогических практик и находок</a:t>
              </a:r>
            </a:p>
          </p:txBody>
        </p:sp>
        <p:sp>
          <p:nvSpPr>
            <p:cNvPr id="29" name="Synergistically utilize technically sound portals with frictionless chains. Dramatically customize…">
              <a:extLst>
                <a:ext uri="{FF2B5EF4-FFF2-40B4-BE49-F238E27FC236}">
                  <a16:creationId xmlns="" xmlns:a16="http://schemas.microsoft.com/office/drawing/2014/main" id="{D7C00799-D226-4FFE-81A9-DBC1D5D46EBB}"/>
                </a:ext>
              </a:extLst>
            </p:cNvPr>
            <p:cNvSpPr txBox="1"/>
            <p:nvPr/>
          </p:nvSpPr>
          <p:spPr>
            <a:xfrm>
              <a:off x="7282398" y="4196929"/>
              <a:ext cx="1898884" cy="55046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Адресные рекомендации 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83044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3F60C967-D7DF-4C6B-98F2-5C730FFD94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ЕДИНЫЙ ДЕНЬ МАСТЕР-КЛАССОВ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AAEBD04B-BDF1-412B-8C2B-60A8FDD87EB2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>
          <a:blip r:embed="rId3" cstate="email"/>
          <a:srcRect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8258999E-A309-4201-9417-CD4D8F7C73EA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4" cstate="email"/>
          <a:srcRect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667DB9DF-C4D4-4CD4-9421-C23F9135AD2B}"/>
              </a:ext>
            </a:extLst>
          </p:cNvPr>
          <p:cNvPicPr>
            <a:picLocks noGrp="1" noChangeAspect="1"/>
          </p:cNvPicPr>
          <p:nvPr>
            <p:ph type="pic" idx="14"/>
          </p:nvPr>
        </p:nvPicPr>
        <p:blipFill>
          <a:blip r:embed="rId5" cstate="email"/>
          <a:srcRect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EC929255-0EE0-49A7-97D4-39DF48227747}"/>
              </a:ext>
            </a:extLst>
          </p:cNvPr>
          <p:cNvPicPr>
            <a:picLocks noGrp="1" noChangeAspect="1"/>
          </p:cNvPicPr>
          <p:nvPr>
            <p:ph type="pic" idx="15"/>
          </p:nvPr>
        </p:nvPicPr>
        <p:blipFill>
          <a:blip r:embed="rId6" cstate="email"/>
          <a:srcRect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1E9752DC-23B4-4B45-9F59-07BAD575925E}"/>
              </a:ext>
            </a:extLst>
          </p:cNvPr>
          <p:cNvSpPr txBox="1"/>
          <p:nvPr/>
        </p:nvSpPr>
        <p:spPr>
          <a:xfrm>
            <a:off x="6861626" y="1707654"/>
            <a:ext cx="1872208" cy="50405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29 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algn="ctr"/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спикеров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C5A33DBA-20FE-42BC-AFDB-890AEAEA08FB}"/>
              </a:ext>
            </a:extLst>
          </p:cNvPr>
          <p:cNvSpPr txBox="1"/>
          <p:nvPr/>
        </p:nvSpPr>
        <p:spPr>
          <a:xfrm>
            <a:off x="374061" y="3507854"/>
            <a:ext cx="1872208" cy="50405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127 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algn="ctr"/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участников</a:t>
            </a:r>
          </a:p>
        </p:txBody>
      </p:sp>
    </p:spTree>
    <p:extLst>
      <p:ext uri="{BB962C8B-B14F-4D97-AF65-F5344CB8AC3E}">
        <p14:creationId xmlns="" xmlns:p14="http://schemas.microsoft.com/office/powerpoint/2010/main" val="413723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339502"/>
            <a:ext cx="9144000" cy="576064"/>
          </a:xfrm>
        </p:spPr>
        <p:txBody>
          <a:bodyPr/>
          <a:lstStyle/>
          <a:p>
            <a:r>
              <a:rPr lang="ru-RU" altLang="ko-KR" sz="2400" dirty="0">
                <a:solidFill>
                  <a:schemeClr val="accent1">
                    <a:lumMod val="75000"/>
                  </a:schemeClr>
                </a:solidFill>
              </a:rPr>
              <a:t>МУНИЦИПАЛЬНЫЙ ПРОЕКТ </a:t>
            </a:r>
          </a:p>
          <a:p>
            <a:r>
              <a:rPr lang="ru-RU" altLang="ko-KR" sz="2400" dirty="0">
                <a:solidFill>
                  <a:schemeClr val="accent1">
                    <a:lumMod val="75000"/>
                  </a:schemeClr>
                </a:solidFill>
              </a:rPr>
              <a:t>«СОВЕРШЕНСТВОВАНИЕ МУНИЦИПАЛЬНОЙ СИСТЕМЫ ОЦЕНКИ КАЧЕСТВА ОБРАЗОВАНИЯ»</a:t>
            </a:r>
            <a:endParaRPr lang="ko-KR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20800" y="1184403"/>
            <a:ext cx="2962400" cy="23234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364088" y="1184403"/>
            <a:ext cx="3024336" cy="23264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771800" y="2427734"/>
            <a:ext cx="2946624" cy="251690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6804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"/>
            <a:ext cx="8856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ko-K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Arial" pitchFamily="34" charset="0"/>
              </a:rPr>
              <a:t>РЕЗУЛЬТАТЫ МОНИТОРИНГА ПОКАЗАТЕЛЕЙ ПО ОБЕСПЕЧЕНИЮ ОБЪЕКТИВНОСТИ ПРОВЕДЕНИЯ ГИА-2023</a:t>
            </a:r>
            <a:endParaRPr lang="ru-RU" altLang="ko-KR" sz="2000" dirty="0">
              <a:solidFill>
                <a:schemeClr val="accent1">
                  <a:lumMod val="75000"/>
                </a:schemeClr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/>
          </p:nvPr>
        </p:nvGraphicFramePr>
        <p:xfrm>
          <a:off x="107504" y="693388"/>
          <a:ext cx="8928992" cy="44501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595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5381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1151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9595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20820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58806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показателя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Вклад МОУО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значение показателей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28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г.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г.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F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145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выпускников 9-х классов, получивших </a:t>
                      </a: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аттестат об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основном общем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образовании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отличием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подтвердивших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обучения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прохождении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ГИА (%)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F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87,8%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96,2%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Ивнянский р-н (100%)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Ракитянский р-н (100%)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Красногвардейский р-н (80%)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145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выпускников 9-х классов, не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являвшихся претендентами, получивших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аттестат об основном общем образовании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отличием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чел.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чел.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Алексеевский ГО (0 чел.)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Ивнянский р-н (0 чел.)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Корочанский р-н (0 чел.)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Красненский</a:t>
                      </a:r>
                      <a:r>
                        <a:rPr lang="ru-RU" sz="105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р-н </a:t>
                      </a: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(0 чел.)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Красногвардейский р-н (0 чел.)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Прохоровский</a:t>
                      </a:r>
                      <a:r>
                        <a:rPr lang="ru-RU" sz="105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р-н </a:t>
                      </a: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(0 чел.)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Ракитянский р-н (0 чел.)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Чернянский р-н (0 чел.)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Старооскольский ГО (12 чел.)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Губкинский ГО (2 чел.)</a:t>
                      </a:r>
                    </a:p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1145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выпускников 11 (12)-х классов, </a:t>
                      </a: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награжденных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медалью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особые успехи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учении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и подтвердивших результаты </a:t>
                      </a: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обучения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 %)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F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86,5%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94,2%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Алексеевский ГО (100%) Ивнянский р-н (100%) Старооскольский ГО (100%)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Чернянский р-н (100%)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Корочанский р-н (79%)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Красненский р-н (75%)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Красногвардейский р-н (73%)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Ракитянский р-н (71%)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29897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"/>
            <a:ext cx="8856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ko-K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Arial" pitchFamily="34" charset="0"/>
              </a:rPr>
              <a:t>РЕЗУЛЬТАТЫ МОНИТОРИНГА ПОКАЗАТЕЛЕЙ </a:t>
            </a:r>
          </a:p>
          <a:p>
            <a:pPr algn="ctr"/>
            <a:r>
              <a:rPr lang="ru-RU" altLang="ko-K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Arial" pitchFamily="34" charset="0"/>
              </a:rPr>
              <a:t>ПО ОБЕСПЕЧЕНИЮ ФУНКЦИОНИРОВАНИЯ ОБЪЕКТИВНОЙ ВСОКО</a:t>
            </a:r>
            <a:endParaRPr lang="ru-RU" altLang="ko-KR" sz="2000" dirty="0">
              <a:solidFill>
                <a:schemeClr val="accent1">
                  <a:lumMod val="75000"/>
                </a:schemeClr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/>
          </p:nvPr>
        </p:nvGraphicFramePr>
        <p:xfrm>
          <a:off x="107504" y="771550"/>
          <a:ext cx="8892481" cy="42386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7991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7323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19917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54006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показателя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Вклад МОУО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значение показателей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40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г.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г.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F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202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ОО области, в которых есть обучающиеся 9-х классов с расхождением годовой и экзаменационной отметок </a:t>
                      </a:r>
                      <a:b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4 из 4 учебных предметов (в %)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51,7%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Губкинский ГО (68%)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Старооскольский ГО (67%)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Ракитянский р-н (57%)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020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ОО области, в которых есть обучающиеся 9-х классов с расхождением годовой и экзаменационной отметок более чем на 1 балл хотя бы по 1 учебному предмету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64,5%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Старооскольский ГО (86%)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Алексеевский ГО (73%)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Чернянский р-н (68%) 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801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ОО области, в которых есть обучающиеся 9-х классов с расхождением годовой и экзаменационной отметок </a:t>
                      </a:r>
                      <a:b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 4 из 4 учебных предметов и есть обучающиеся 9-х классов с расхождением годовой и экзаменационной отметок более чем на 1 балл хотя бы по 1 учебному предмету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42,7%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Старооскольский ГО (59%)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Алексеевский ГО (50%)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Губкинский ГО (47%) 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97210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ОО области, в которых есть обучающиеся 9-х классов с расхождением годовой и экзаменационной отметок </a:t>
                      </a:r>
                      <a:b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 4 из 4 учебных предметов и с расхождением годовой и экзаменационной отметок более чем на 1 балл хотя бы </a:t>
                      </a:r>
                      <a:b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 1 учебному предмету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21,4%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Старооскольский ГО (33%)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Губкинский ГО (29%)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Ракитянский р-н (29%)</a:t>
                      </a:r>
                      <a:endParaRPr lang="ru-RU" sz="105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15018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2"/>
          <p:cNvSpPr txBox="1">
            <a:spLocks/>
          </p:cNvSpPr>
          <p:nvPr/>
        </p:nvSpPr>
        <p:spPr>
          <a:xfrm>
            <a:off x="7758354" y="4948014"/>
            <a:ext cx="287205" cy="273844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50" b="1" dirty="0">
                <a:solidFill>
                  <a:prstClr val="black"/>
                </a:solidFill>
              </a:rPr>
              <a:t>38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179512" y="699542"/>
          <a:ext cx="8784975" cy="43347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870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7571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3228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8885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15941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9702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Наименование </a:t>
                      </a:r>
                      <a:endParaRPr lang="ru-RU" sz="9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</a:rPr>
                        <a:t>ОМСУ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</a:rPr>
                        <a:t>Количество 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школ, 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</a:rPr>
                        <a:t>принявших участие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</a:rPr>
                        <a:t>в 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мониторинге</a:t>
                      </a:r>
                      <a:endParaRPr lang="ru-RU" sz="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</a:rPr>
                        <a:t>Количество 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школ, 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ru-RU" sz="800" dirty="0" smtClean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</a:rPr>
                        <a:t>не </a:t>
                      </a: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попавших в </a:t>
                      </a:r>
                      <a:r>
                        <a:rPr lang="ru-RU" sz="800" dirty="0" smtClean="0">
                          <a:solidFill>
                            <a:schemeClr val="tx1"/>
                          </a:solidFill>
                          <a:effectLst/>
                        </a:rPr>
                        <a:t>маркеры необъективности</a:t>
                      </a:r>
                      <a:endParaRPr lang="ru-RU" sz="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34" marR="45534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Наименование ОО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64684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34" marR="45534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34" marR="45534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</a:t>
                      </a:r>
                      <a:endParaRPr lang="ru-RU" sz="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dirty="0" smtClean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534" marR="45534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305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Алексеевский ГО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31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25,8%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Алейниковская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ООШ,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Белозоровская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ООШ,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Луценковская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СОШ,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Меняйловская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ООШ, Николаевская ООШ,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Репенская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СОШ,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Тютюниковская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ООШ,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Хрещатовская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ООШ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8870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Губкинский ГО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29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17,2%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Богословская ООШ,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Истобнянская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СОШ,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Коньшинская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СОШ, Сергиевская СОШ,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Чуевская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СОШ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8343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Ивнянский район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F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F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F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58,8%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FCD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solidFill>
                            <a:schemeClr val="tx1"/>
                          </a:solidFill>
                          <a:effectLst/>
                        </a:rPr>
                        <a:t>Верхопенская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 СОШ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Богатенская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ООШ, Владимировская СОШ, Драгунская ООШ,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Кочетовская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СОШ, Покровская ООШ,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Сафоновская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ООШ,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Сухосолотинская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ООШ,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Федчевская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ООШ,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Хомутчанская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ООШ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FCD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1501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Корочанский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</a:rPr>
                        <a:t>район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35,0%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Большехаланская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СОШ,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Бубновская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ООШ,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Жигайловская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СОШ,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Заяченская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ООШ, Новослободская СОШ, Поповская СОШ, Соколовская СОШ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7667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Красненский район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F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F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F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40,0%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FCD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Готовская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ООШ,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Камызинская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СОШ,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Расховецкая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СОШ,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Сетищенская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ООШ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FCD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5335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Красногвардейский район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F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F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FC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45,8%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FCD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Большебыковская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СОШ,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Валуйчанская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СОШ, Веселовская СОШ, Казацкая СОШ,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Малобыковская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ООШ,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Марьевская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ООШ,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Новохуторная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СОШ,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Палатовская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СОШ,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Сорокинская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СОШ,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Утянская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СОШ,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</a:rPr>
                        <a:t>Хуторская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ООШ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FCD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8870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Прохоровский район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35,3%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Береговская СОШ, Донецкая ООШ, Журавская СОШ,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Коломыцевская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ООШ,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Маломаяченская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СОШ,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Ржавецкая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СОШ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7645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Ракитянский район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20,0%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Бобравская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СОШ,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Зинаидинская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ООШ,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Меловская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 ООШ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7645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Старооскольский ГО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49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6,1%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Дмитриевская ООШ, Знаменская ООШ, Котовская ООШ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8870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Чернянский район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25,0%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ООШ с. </a:t>
                      </a:r>
                      <a:r>
                        <a:rPr lang="ru-RU" sz="900" dirty="0" err="1">
                          <a:solidFill>
                            <a:schemeClr val="tx1"/>
                          </a:solidFill>
                          <a:effectLst/>
                        </a:rPr>
                        <a:t>Ковылено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, ООШ с. Большое,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</a:rPr>
                        <a:t>СОШ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с. Андреевка,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ru-RU" sz="900" dirty="0" smtClean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</a:rPr>
                        <a:t>СОШ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с. Волково,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</a:rPr>
                        <a:t>СОШ 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с. Волоконовка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92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Итого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232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62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</a:rPr>
                        <a:t>26,7%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151" marR="34151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51520" y="1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ko-K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Arial" pitchFamily="34" charset="0"/>
              </a:rPr>
              <a:t>РЕЗУЛЬТАТЫ МОНИТОРИНГА ПОКАЗАТЕЛЕЙ </a:t>
            </a:r>
          </a:p>
          <a:p>
            <a:pPr algn="ctr"/>
            <a:r>
              <a:rPr lang="ru-RU" altLang="ko-KR" sz="2000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Arial" pitchFamily="34" charset="0"/>
              </a:rPr>
              <a:t>ПО ОБЕСПЕЧЕНИЮ ФУНКЦИОНИРОВАНИЯ ОБЪЕКТИВНОЙ ВСОКО</a:t>
            </a:r>
            <a:endParaRPr lang="ru-RU" altLang="ko-KR" sz="2000" dirty="0">
              <a:solidFill>
                <a:schemeClr val="accent1">
                  <a:lumMod val="75000"/>
                </a:schemeClr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737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E97A91DC-FABD-4637-88C9-FB4F2FE4C3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1470"/>
            <a:ext cx="9144000" cy="864096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АНАЛИЗ ГИА НА УРОВНЕ 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ОБЩЕОБРАЗОВАТЕЛЬНОЙ ОРГАНИЗАЦИИ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" name="Straight Connector 7">
            <a:extLst>
              <a:ext uri="{FF2B5EF4-FFF2-40B4-BE49-F238E27FC236}">
                <a16:creationId xmlns="" xmlns:a16="http://schemas.microsoft.com/office/drawing/2014/main" id="{00D3BF5F-2276-4F6F-A68A-1C71A7DC3C5D}"/>
              </a:ext>
            </a:extLst>
          </p:cNvPr>
          <p:cNvCxnSpPr>
            <a:cxnSpLocks/>
          </p:cNvCxnSpPr>
          <p:nvPr/>
        </p:nvCxnSpPr>
        <p:spPr>
          <a:xfrm>
            <a:off x="4572000" y="987574"/>
            <a:ext cx="0" cy="864096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10">
            <a:extLst>
              <a:ext uri="{FF2B5EF4-FFF2-40B4-BE49-F238E27FC236}">
                <a16:creationId xmlns="" xmlns:a16="http://schemas.microsoft.com/office/drawing/2014/main" id="{2EBCC7B9-E5BF-40EC-A3D7-9B8DBE5E8245}"/>
              </a:ext>
            </a:extLst>
          </p:cNvPr>
          <p:cNvCxnSpPr>
            <a:cxnSpLocks/>
          </p:cNvCxnSpPr>
          <p:nvPr/>
        </p:nvCxnSpPr>
        <p:spPr>
          <a:xfrm>
            <a:off x="1259632" y="1851670"/>
            <a:ext cx="6829509" cy="17104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3">
            <a:extLst>
              <a:ext uri="{FF2B5EF4-FFF2-40B4-BE49-F238E27FC236}">
                <a16:creationId xmlns="" xmlns:a16="http://schemas.microsoft.com/office/drawing/2014/main" id="{8730C43E-9085-453D-8692-9BA698703BA6}"/>
              </a:ext>
            </a:extLst>
          </p:cNvPr>
          <p:cNvCxnSpPr/>
          <p:nvPr/>
        </p:nvCxnSpPr>
        <p:spPr>
          <a:xfrm>
            <a:off x="1259632" y="1851670"/>
            <a:ext cx="0" cy="363112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4">
            <a:extLst>
              <a:ext uri="{FF2B5EF4-FFF2-40B4-BE49-F238E27FC236}">
                <a16:creationId xmlns="" xmlns:a16="http://schemas.microsoft.com/office/drawing/2014/main" id="{D8FBD145-7C1D-48B0-AB0D-33AE05359089}"/>
              </a:ext>
            </a:extLst>
          </p:cNvPr>
          <p:cNvCxnSpPr/>
          <p:nvPr/>
        </p:nvCxnSpPr>
        <p:spPr>
          <a:xfrm>
            <a:off x="3419872" y="1868774"/>
            <a:ext cx="0" cy="363112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15">
            <a:extLst>
              <a:ext uri="{FF2B5EF4-FFF2-40B4-BE49-F238E27FC236}">
                <a16:creationId xmlns="" xmlns:a16="http://schemas.microsoft.com/office/drawing/2014/main" id="{D67428E9-A00B-4536-BF44-FEF71B3187C6}"/>
              </a:ext>
            </a:extLst>
          </p:cNvPr>
          <p:cNvCxnSpPr/>
          <p:nvPr/>
        </p:nvCxnSpPr>
        <p:spPr>
          <a:xfrm>
            <a:off x="5724128" y="1868774"/>
            <a:ext cx="0" cy="363112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6">
            <a:extLst>
              <a:ext uri="{FF2B5EF4-FFF2-40B4-BE49-F238E27FC236}">
                <a16:creationId xmlns="" xmlns:a16="http://schemas.microsoft.com/office/drawing/2014/main" id="{AE08F4CE-98C6-4A63-B5CA-ED5E14054C40}"/>
              </a:ext>
            </a:extLst>
          </p:cNvPr>
          <p:cNvCxnSpPr/>
          <p:nvPr/>
        </p:nvCxnSpPr>
        <p:spPr>
          <a:xfrm>
            <a:off x="8089141" y="1868774"/>
            <a:ext cx="0" cy="363112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20">
            <a:extLst>
              <a:ext uri="{FF2B5EF4-FFF2-40B4-BE49-F238E27FC236}">
                <a16:creationId xmlns="" xmlns:a16="http://schemas.microsoft.com/office/drawing/2014/main" id="{A05BF21A-2257-4BBF-A541-5543C7DE7BFE}"/>
              </a:ext>
            </a:extLst>
          </p:cNvPr>
          <p:cNvSpPr/>
          <p:nvPr/>
        </p:nvSpPr>
        <p:spPr>
          <a:xfrm>
            <a:off x="855819" y="2214781"/>
            <a:ext cx="806249" cy="7386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chemeClr val="bg1">
                  <a:lumMod val="95000"/>
                </a:schemeClr>
              </a:buClr>
              <a:buSzPct val="110000"/>
            </a:pP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1" name="Oval 21">
            <a:extLst>
              <a:ext uri="{FF2B5EF4-FFF2-40B4-BE49-F238E27FC236}">
                <a16:creationId xmlns="" xmlns:a16="http://schemas.microsoft.com/office/drawing/2014/main" id="{FD5B03B8-9947-41A9-BC6B-A2708ED462D0}"/>
              </a:ext>
            </a:extLst>
          </p:cNvPr>
          <p:cNvSpPr/>
          <p:nvPr/>
        </p:nvSpPr>
        <p:spPr>
          <a:xfrm>
            <a:off x="3016749" y="2214781"/>
            <a:ext cx="806249" cy="73865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" name="Oval 22">
            <a:extLst>
              <a:ext uri="{FF2B5EF4-FFF2-40B4-BE49-F238E27FC236}">
                <a16:creationId xmlns="" xmlns:a16="http://schemas.microsoft.com/office/drawing/2014/main" id="{2AE74A46-156C-4926-A7DB-80456410F224}"/>
              </a:ext>
            </a:extLst>
          </p:cNvPr>
          <p:cNvSpPr/>
          <p:nvPr/>
        </p:nvSpPr>
        <p:spPr>
          <a:xfrm>
            <a:off x="5321003" y="2202420"/>
            <a:ext cx="806249" cy="73865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Oval 23">
            <a:extLst>
              <a:ext uri="{FF2B5EF4-FFF2-40B4-BE49-F238E27FC236}">
                <a16:creationId xmlns="" xmlns:a16="http://schemas.microsoft.com/office/drawing/2014/main" id="{633F9A9A-DDC3-4E48-9237-2A195DA385FA}"/>
              </a:ext>
            </a:extLst>
          </p:cNvPr>
          <p:cNvSpPr/>
          <p:nvPr/>
        </p:nvSpPr>
        <p:spPr>
          <a:xfrm>
            <a:off x="7686017" y="2231886"/>
            <a:ext cx="806249" cy="7386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EF9D092B-2904-48D2-BAFC-936A5EDFDF65}"/>
              </a:ext>
            </a:extLst>
          </p:cNvPr>
          <p:cNvSpPr txBox="1"/>
          <p:nvPr/>
        </p:nvSpPr>
        <p:spPr>
          <a:xfrm>
            <a:off x="323528" y="3146329"/>
            <a:ext cx="1800200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проблемно-ориентированный анализ функционирования ВСОКО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cxnSp>
        <p:nvCxnSpPr>
          <p:cNvPr id="25" name="Straight Connector 10">
            <a:extLst>
              <a:ext uri="{FF2B5EF4-FFF2-40B4-BE49-F238E27FC236}">
                <a16:creationId xmlns="" xmlns:a16="http://schemas.microsoft.com/office/drawing/2014/main" id="{A4BFF4EE-8AAA-458E-B94C-58D94B414B30}"/>
              </a:ext>
            </a:extLst>
          </p:cNvPr>
          <p:cNvCxnSpPr>
            <a:cxnSpLocks/>
          </p:cNvCxnSpPr>
          <p:nvPr/>
        </p:nvCxnSpPr>
        <p:spPr>
          <a:xfrm>
            <a:off x="482519" y="987574"/>
            <a:ext cx="8178961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8C4C055F-BB60-432C-8E09-D149F4F7927B}"/>
              </a:ext>
            </a:extLst>
          </p:cNvPr>
          <p:cNvSpPr txBox="1"/>
          <p:nvPr/>
        </p:nvSpPr>
        <p:spPr>
          <a:xfrm>
            <a:off x="7090266" y="3146330"/>
            <a:ext cx="1997752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защита программ ВСОКО каждым руководителем школы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8DF62FA8-D869-4B06-BD5D-E0528AADBDFE}"/>
              </a:ext>
            </a:extLst>
          </p:cNvPr>
          <p:cNvSpPr txBox="1"/>
          <p:nvPr/>
        </p:nvSpPr>
        <p:spPr>
          <a:xfrm>
            <a:off x="4760620" y="3254051"/>
            <a:ext cx="2116749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обучение педагогов по выявленным дефицитам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082DCB32-47A7-4C7B-81B3-4FB55FD4D79F}"/>
              </a:ext>
            </a:extLst>
          </p:cNvPr>
          <p:cNvSpPr txBox="1"/>
          <p:nvPr/>
        </p:nvSpPr>
        <p:spPr>
          <a:xfrm>
            <a:off x="2541018" y="3146330"/>
            <a:ext cx="1958974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разработка адресных </a:t>
            </a:r>
            <a:r>
              <a:rPr lang="ru-RU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рекомендаций </a:t>
            </a:r>
            <a:r>
              <a:rPr lang="ru-RU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по совершенствованию ВСОКО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Нашивка 17"/>
          <p:cNvSpPr/>
          <p:nvPr/>
        </p:nvSpPr>
        <p:spPr>
          <a:xfrm rot="5400000">
            <a:off x="1043608" y="2355726"/>
            <a:ext cx="432048" cy="432048"/>
          </a:xfrm>
          <a:prstGeom prst="chevr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Нашивка 18"/>
          <p:cNvSpPr/>
          <p:nvPr/>
        </p:nvSpPr>
        <p:spPr>
          <a:xfrm rot="5400000">
            <a:off x="3203848" y="2380234"/>
            <a:ext cx="432048" cy="432048"/>
          </a:xfrm>
          <a:prstGeom prst="chevr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Нашивка 20"/>
          <p:cNvSpPr/>
          <p:nvPr/>
        </p:nvSpPr>
        <p:spPr>
          <a:xfrm rot="5400000">
            <a:off x="5508104" y="2355726"/>
            <a:ext cx="432048" cy="432048"/>
          </a:xfrm>
          <a:prstGeom prst="chevr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Нашивка 21"/>
          <p:cNvSpPr/>
          <p:nvPr/>
        </p:nvSpPr>
        <p:spPr>
          <a:xfrm rot="5400000">
            <a:off x="7884368" y="2427734"/>
            <a:ext cx="432048" cy="432048"/>
          </a:xfrm>
          <a:prstGeom prst="chevr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614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-1191"/>
            <a:ext cx="9155906" cy="316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3"/>
          <p:cNvSpPr/>
          <p:nvPr/>
        </p:nvSpPr>
        <p:spPr>
          <a:xfrm>
            <a:off x="24606" y="0"/>
            <a:ext cx="9155906" cy="3287316"/>
          </a:xfrm>
          <a:custGeom>
            <a:avLst/>
            <a:gdLst>
              <a:gd name="connsiteX0" fmla="*/ 0 w 12192000"/>
              <a:gd name="connsiteY0" fmla="*/ 0 h 5634000"/>
              <a:gd name="connsiteX1" fmla="*/ 12192000 w 12192000"/>
              <a:gd name="connsiteY1" fmla="*/ 0 h 5634000"/>
              <a:gd name="connsiteX2" fmla="*/ 12192000 w 12192000"/>
              <a:gd name="connsiteY2" fmla="*/ 5634000 h 5634000"/>
              <a:gd name="connsiteX3" fmla="*/ 0 w 12192000"/>
              <a:gd name="connsiteY3" fmla="*/ 5634000 h 5634000"/>
              <a:gd name="connsiteX4" fmla="*/ 0 w 12192000"/>
              <a:gd name="connsiteY4" fmla="*/ 0 h 5634000"/>
              <a:gd name="connsiteX0" fmla="*/ 0 w 12192000"/>
              <a:gd name="connsiteY0" fmla="*/ 36884 h 5670884"/>
              <a:gd name="connsiteX1" fmla="*/ 3737811 w 12192000"/>
              <a:gd name="connsiteY1" fmla="*/ 0 h 5670884"/>
              <a:gd name="connsiteX2" fmla="*/ 12192000 w 12192000"/>
              <a:gd name="connsiteY2" fmla="*/ 36884 h 5670884"/>
              <a:gd name="connsiteX3" fmla="*/ 12192000 w 12192000"/>
              <a:gd name="connsiteY3" fmla="*/ 5670884 h 5670884"/>
              <a:gd name="connsiteX4" fmla="*/ 0 w 12192000"/>
              <a:gd name="connsiteY4" fmla="*/ 5670884 h 5670884"/>
              <a:gd name="connsiteX5" fmla="*/ 0 w 12192000"/>
              <a:gd name="connsiteY5" fmla="*/ 36884 h 5670884"/>
              <a:gd name="connsiteX0" fmla="*/ 0 w 12192000"/>
              <a:gd name="connsiteY0" fmla="*/ 0 h 5634000"/>
              <a:gd name="connsiteX1" fmla="*/ 2823411 w 12192000"/>
              <a:gd name="connsiteY1" fmla="*/ 3765095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16982 h 5650982"/>
              <a:gd name="connsiteX1" fmla="*/ 2823411 w 12192000"/>
              <a:gd name="connsiteY1" fmla="*/ 3782077 h 5650982"/>
              <a:gd name="connsiteX2" fmla="*/ 12192000 w 12192000"/>
              <a:gd name="connsiteY2" fmla="*/ 16982 h 5650982"/>
              <a:gd name="connsiteX3" fmla="*/ 12192000 w 12192000"/>
              <a:gd name="connsiteY3" fmla="*/ 5650982 h 5650982"/>
              <a:gd name="connsiteX4" fmla="*/ 0 w 12192000"/>
              <a:gd name="connsiteY4" fmla="*/ 5650982 h 5650982"/>
              <a:gd name="connsiteX5" fmla="*/ 0 w 12192000"/>
              <a:gd name="connsiteY5" fmla="*/ 16982 h 5650982"/>
              <a:gd name="connsiteX0" fmla="*/ 0 w 12192000"/>
              <a:gd name="connsiteY0" fmla="*/ 18282 h 5652282"/>
              <a:gd name="connsiteX1" fmla="*/ 2342148 w 12192000"/>
              <a:gd name="connsiteY1" fmla="*/ 3478577 h 5652282"/>
              <a:gd name="connsiteX2" fmla="*/ 12192000 w 12192000"/>
              <a:gd name="connsiteY2" fmla="*/ 18282 h 5652282"/>
              <a:gd name="connsiteX3" fmla="*/ 12192000 w 12192000"/>
              <a:gd name="connsiteY3" fmla="*/ 5652282 h 5652282"/>
              <a:gd name="connsiteX4" fmla="*/ 0 w 12192000"/>
              <a:gd name="connsiteY4" fmla="*/ 5652282 h 5652282"/>
              <a:gd name="connsiteX5" fmla="*/ 0 w 12192000"/>
              <a:gd name="connsiteY5" fmla="*/ 18282 h 5652282"/>
              <a:gd name="connsiteX0" fmla="*/ 0 w 12192000"/>
              <a:gd name="connsiteY0" fmla="*/ 24215 h 5658215"/>
              <a:gd name="connsiteX1" fmla="*/ 2342148 w 12192000"/>
              <a:gd name="connsiteY1" fmla="*/ 3484510 h 5658215"/>
              <a:gd name="connsiteX2" fmla="*/ 12192000 w 12192000"/>
              <a:gd name="connsiteY2" fmla="*/ 24215 h 5658215"/>
              <a:gd name="connsiteX3" fmla="*/ 12192000 w 12192000"/>
              <a:gd name="connsiteY3" fmla="*/ 5658215 h 5658215"/>
              <a:gd name="connsiteX4" fmla="*/ 0 w 12192000"/>
              <a:gd name="connsiteY4" fmla="*/ 5658215 h 5658215"/>
              <a:gd name="connsiteX5" fmla="*/ 0 w 12192000"/>
              <a:gd name="connsiteY5" fmla="*/ 24215 h 5658215"/>
              <a:gd name="connsiteX0" fmla="*/ 0 w 12192000"/>
              <a:gd name="connsiteY0" fmla="*/ 24215 h 5658215"/>
              <a:gd name="connsiteX1" fmla="*/ 2342148 w 12192000"/>
              <a:gd name="connsiteY1" fmla="*/ 3484510 h 5658215"/>
              <a:gd name="connsiteX2" fmla="*/ 12192000 w 12192000"/>
              <a:gd name="connsiteY2" fmla="*/ 24215 h 5658215"/>
              <a:gd name="connsiteX3" fmla="*/ 12192000 w 12192000"/>
              <a:gd name="connsiteY3" fmla="*/ 5658215 h 5658215"/>
              <a:gd name="connsiteX4" fmla="*/ 0 w 12192000"/>
              <a:gd name="connsiteY4" fmla="*/ 5658215 h 5658215"/>
              <a:gd name="connsiteX5" fmla="*/ 0 w 12192000"/>
              <a:gd name="connsiteY5" fmla="*/ 24215 h 5658215"/>
              <a:gd name="connsiteX0" fmla="*/ 0 w 12192000"/>
              <a:gd name="connsiteY0" fmla="*/ 0 h 5634000"/>
              <a:gd name="connsiteX1" fmla="*/ 2342148 w 12192000"/>
              <a:gd name="connsiteY1" fmla="*/ 3460295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2342148 w 12192000"/>
              <a:gd name="connsiteY1" fmla="*/ 3460295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3352801 w 12192000"/>
              <a:gd name="connsiteY1" fmla="*/ 4280862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8553451 w 12192000"/>
              <a:gd name="connsiteY1" fmla="*/ 4865517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7124701 w 12192000"/>
              <a:gd name="connsiteY1" fmla="*/ 4635198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7124701 w 12192000"/>
              <a:gd name="connsiteY1" fmla="*/ 4635198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7124701 w 12192000"/>
              <a:gd name="connsiteY1" fmla="*/ 4635198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7124701 w 12192000"/>
              <a:gd name="connsiteY1" fmla="*/ 4635198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8591551 w 12192000"/>
              <a:gd name="connsiteY1" fmla="*/ 4546614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8077201 w 12192000"/>
              <a:gd name="connsiteY1" fmla="*/ 4546614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8153401 w 12192000"/>
              <a:gd name="connsiteY1" fmla="*/ 4174562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8115301 w 12192000"/>
              <a:gd name="connsiteY1" fmla="*/ 4387164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115159 h 5634000"/>
              <a:gd name="connsiteX1" fmla="*/ 8115301 w 12192000"/>
              <a:gd name="connsiteY1" fmla="*/ 4387164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115159 h 5634000"/>
              <a:gd name="connsiteX0" fmla="*/ 0 w 12220575"/>
              <a:gd name="connsiteY0" fmla="*/ 0 h 5518841"/>
              <a:gd name="connsiteX1" fmla="*/ 8115301 w 12220575"/>
              <a:gd name="connsiteY1" fmla="*/ 4272005 h 5518841"/>
              <a:gd name="connsiteX2" fmla="*/ 12220575 w 12220575"/>
              <a:gd name="connsiteY2" fmla="*/ 17717 h 5518841"/>
              <a:gd name="connsiteX3" fmla="*/ 12192000 w 12220575"/>
              <a:gd name="connsiteY3" fmla="*/ 5518841 h 5518841"/>
              <a:gd name="connsiteX4" fmla="*/ 0 w 12220575"/>
              <a:gd name="connsiteY4" fmla="*/ 5518841 h 5518841"/>
              <a:gd name="connsiteX5" fmla="*/ 0 w 12220575"/>
              <a:gd name="connsiteY5" fmla="*/ 0 h 5518841"/>
              <a:gd name="connsiteX0" fmla="*/ 0 w 12220575"/>
              <a:gd name="connsiteY0" fmla="*/ 0 h 5518841"/>
              <a:gd name="connsiteX1" fmla="*/ 8115301 w 12220575"/>
              <a:gd name="connsiteY1" fmla="*/ 4272005 h 5518841"/>
              <a:gd name="connsiteX2" fmla="*/ 12220575 w 12220575"/>
              <a:gd name="connsiteY2" fmla="*/ 17717 h 5518841"/>
              <a:gd name="connsiteX3" fmla="*/ 12192000 w 12220575"/>
              <a:gd name="connsiteY3" fmla="*/ 5518841 h 5518841"/>
              <a:gd name="connsiteX4" fmla="*/ 0 w 12220575"/>
              <a:gd name="connsiteY4" fmla="*/ 5518841 h 5518841"/>
              <a:gd name="connsiteX5" fmla="*/ 0 w 12220575"/>
              <a:gd name="connsiteY5" fmla="*/ 0 h 5518841"/>
              <a:gd name="connsiteX0" fmla="*/ 0 w 12220575"/>
              <a:gd name="connsiteY0" fmla="*/ 0 h 5518841"/>
              <a:gd name="connsiteX1" fmla="*/ 8115301 w 12220575"/>
              <a:gd name="connsiteY1" fmla="*/ 4272005 h 5518841"/>
              <a:gd name="connsiteX2" fmla="*/ 12220575 w 12220575"/>
              <a:gd name="connsiteY2" fmla="*/ 17717 h 5518841"/>
              <a:gd name="connsiteX3" fmla="*/ 12192000 w 12220575"/>
              <a:gd name="connsiteY3" fmla="*/ 5518841 h 5518841"/>
              <a:gd name="connsiteX4" fmla="*/ 0 w 12220575"/>
              <a:gd name="connsiteY4" fmla="*/ 5518841 h 5518841"/>
              <a:gd name="connsiteX5" fmla="*/ 0 w 12220575"/>
              <a:gd name="connsiteY5" fmla="*/ 0 h 5518841"/>
              <a:gd name="connsiteX0" fmla="*/ 0 w 12220575"/>
              <a:gd name="connsiteY0" fmla="*/ 0 h 5518841"/>
              <a:gd name="connsiteX1" fmla="*/ 2743201 w 12220575"/>
              <a:gd name="connsiteY1" fmla="*/ 4555474 h 5518841"/>
              <a:gd name="connsiteX2" fmla="*/ 12220575 w 12220575"/>
              <a:gd name="connsiteY2" fmla="*/ 17717 h 5518841"/>
              <a:gd name="connsiteX3" fmla="*/ 12192000 w 12220575"/>
              <a:gd name="connsiteY3" fmla="*/ 5518841 h 5518841"/>
              <a:gd name="connsiteX4" fmla="*/ 0 w 12220575"/>
              <a:gd name="connsiteY4" fmla="*/ 5518841 h 5518841"/>
              <a:gd name="connsiteX5" fmla="*/ 0 w 12220575"/>
              <a:gd name="connsiteY5" fmla="*/ 0 h 5518841"/>
              <a:gd name="connsiteX0" fmla="*/ 0 w 12220575"/>
              <a:gd name="connsiteY0" fmla="*/ 0 h 5518841"/>
              <a:gd name="connsiteX1" fmla="*/ 2628901 w 12220575"/>
              <a:gd name="connsiteY1" fmla="*/ 4502324 h 5518841"/>
              <a:gd name="connsiteX2" fmla="*/ 12220575 w 12220575"/>
              <a:gd name="connsiteY2" fmla="*/ 17717 h 5518841"/>
              <a:gd name="connsiteX3" fmla="*/ 12192000 w 12220575"/>
              <a:gd name="connsiteY3" fmla="*/ 5518841 h 5518841"/>
              <a:gd name="connsiteX4" fmla="*/ 0 w 12220575"/>
              <a:gd name="connsiteY4" fmla="*/ 5518841 h 5518841"/>
              <a:gd name="connsiteX5" fmla="*/ 0 w 12220575"/>
              <a:gd name="connsiteY5" fmla="*/ 0 h 5518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20575" h="5518841">
                <a:moveTo>
                  <a:pt x="0" y="0"/>
                </a:moveTo>
                <a:cubicBezTo>
                  <a:pt x="711200" y="1353448"/>
                  <a:pt x="592139" y="4499371"/>
                  <a:pt x="2628901" y="4502324"/>
                </a:cubicBezTo>
                <a:cubicBezTo>
                  <a:pt x="4665664" y="4505277"/>
                  <a:pt x="10598985" y="1532016"/>
                  <a:pt x="12220575" y="17717"/>
                </a:cubicBezTo>
                <a:lnTo>
                  <a:pt x="12192000" y="5518841"/>
                </a:lnTo>
                <a:lnTo>
                  <a:pt x="0" y="551884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11" name="Прямоугольник 3"/>
          <p:cNvSpPr/>
          <p:nvPr/>
        </p:nvSpPr>
        <p:spPr>
          <a:xfrm>
            <a:off x="0" y="0"/>
            <a:ext cx="9180512" cy="4015979"/>
          </a:xfrm>
          <a:custGeom>
            <a:avLst/>
            <a:gdLst>
              <a:gd name="connsiteX0" fmla="*/ 0 w 12192000"/>
              <a:gd name="connsiteY0" fmla="*/ 0 h 5634000"/>
              <a:gd name="connsiteX1" fmla="*/ 12192000 w 12192000"/>
              <a:gd name="connsiteY1" fmla="*/ 0 h 5634000"/>
              <a:gd name="connsiteX2" fmla="*/ 12192000 w 12192000"/>
              <a:gd name="connsiteY2" fmla="*/ 5634000 h 5634000"/>
              <a:gd name="connsiteX3" fmla="*/ 0 w 12192000"/>
              <a:gd name="connsiteY3" fmla="*/ 5634000 h 5634000"/>
              <a:gd name="connsiteX4" fmla="*/ 0 w 12192000"/>
              <a:gd name="connsiteY4" fmla="*/ 0 h 5634000"/>
              <a:gd name="connsiteX0" fmla="*/ 0 w 12192000"/>
              <a:gd name="connsiteY0" fmla="*/ 36884 h 5670884"/>
              <a:gd name="connsiteX1" fmla="*/ 3737811 w 12192000"/>
              <a:gd name="connsiteY1" fmla="*/ 0 h 5670884"/>
              <a:gd name="connsiteX2" fmla="*/ 12192000 w 12192000"/>
              <a:gd name="connsiteY2" fmla="*/ 36884 h 5670884"/>
              <a:gd name="connsiteX3" fmla="*/ 12192000 w 12192000"/>
              <a:gd name="connsiteY3" fmla="*/ 5670884 h 5670884"/>
              <a:gd name="connsiteX4" fmla="*/ 0 w 12192000"/>
              <a:gd name="connsiteY4" fmla="*/ 5670884 h 5670884"/>
              <a:gd name="connsiteX5" fmla="*/ 0 w 12192000"/>
              <a:gd name="connsiteY5" fmla="*/ 36884 h 5670884"/>
              <a:gd name="connsiteX0" fmla="*/ 0 w 12192000"/>
              <a:gd name="connsiteY0" fmla="*/ 0 h 5634000"/>
              <a:gd name="connsiteX1" fmla="*/ 2823411 w 12192000"/>
              <a:gd name="connsiteY1" fmla="*/ 3765095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16982 h 5650982"/>
              <a:gd name="connsiteX1" fmla="*/ 2823411 w 12192000"/>
              <a:gd name="connsiteY1" fmla="*/ 3782077 h 5650982"/>
              <a:gd name="connsiteX2" fmla="*/ 12192000 w 12192000"/>
              <a:gd name="connsiteY2" fmla="*/ 16982 h 5650982"/>
              <a:gd name="connsiteX3" fmla="*/ 12192000 w 12192000"/>
              <a:gd name="connsiteY3" fmla="*/ 5650982 h 5650982"/>
              <a:gd name="connsiteX4" fmla="*/ 0 w 12192000"/>
              <a:gd name="connsiteY4" fmla="*/ 5650982 h 5650982"/>
              <a:gd name="connsiteX5" fmla="*/ 0 w 12192000"/>
              <a:gd name="connsiteY5" fmla="*/ 16982 h 5650982"/>
              <a:gd name="connsiteX0" fmla="*/ 0 w 12192000"/>
              <a:gd name="connsiteY0" fmla="*/ 18282 h 5652282"/>
              <a:gd name="connsiteX1" fmla="*/ 2342148 w 12192000"/>
              <a:gd name="connsiteY1" fmla="*/ 3478577 h 5652282"/>
              <a:gd name="connsiteX2" fmla="*/ 12192000 w 12192000"/>
              <a:gd name="connsiteY2" fmla="*/ 18282 h 5652282"/>
              <a:gd name="connsiteX3" fmla="*/ 12192000 w 12192000"/>
              <a:gd name="connsiteY3" fmla="*/ 5652282 h 5652282"/>
              <a:gd name="connsiteX4" fmla="*/ 0 w 12192000"/>
              <a:gd name="connsiteY4" fmla="*/ 5652282 h 5652282"/>
              <a:gd name="connsiteX5" fmla="*/ 0 w 12192000"/>
              <a:gd name="connsiteY5" fmla="*/ 18282 h 5652282"/>
              <a:gd name="connsiteX0" fmla="*/ 0 w 12192000"/>
              <a:gd name="connsiteY0" fmla="*/ 24215 h 5658215"/>
              <a:gd name="connsiteX1" fmla="*/ 2342148 w 12192000"/>
              <a:gd name="connsiteY1" fmla="*/ 3484510 h 5658215"/>
              <a:gd name="connsiteX2" fmla="*/ 12192000 w 12192000"/>
              <a:gd name="connsiteY2" fmla="*/ 24215 h 5658215"/>
              <a:gd name="connsiteX3" fmla="*/ 12192000 w 12192000"/>
              <a:gd name="connsiteY3" fmla="*/ 5658215 h 5658215"/>
              <a:gd name="connsiteX4" fmla="*/ 0 w 12192000"/>
              <a:gd name="connsiteY4" fmla="*/ 5658215 h 5658215"/>
              <a:gd name="connsiteX5" fmla="*/ 0 w 12192000"/>
              <a:gd name="connsiteY5" fmla="*/ 24215 h 5658215"/>
              <a:gd name="connsiteX0" fmla="*/ 0 w 12192000"/>
              <a:gd name="connsiteY0" fmla="*/ 24215 h 5658215"/>
              <a:gd name="connsiteX1" fmla="*/ 2342148 w 12192000"/>
              <a:gd name="connsiteY1" fmla="*/ 3484510 h 5658215"/>
              <a:gd name="connsiteX2" fmla="*/ 12192000 w 12192000"/>
              <a:gd name="connsiteY2" fmla="*/ 24215 h 5658215"/>
              <a:gd name="connsiteX3" fmla="*/ 12192000 w 12192000"/>
              <a:gd name="connsiteY3" fmla="*/ 5658215 h 5658215"/>
              <a:gd name="connsiteX4" fmla="*/ 0 w 12192000"/>
              <a:gd name="connsiteY4" fmla="*/ 5658215 h 5658215"/>
              <a:gd name="connsiteX5" fmla="*/ 0 w 12192000"/>
              <a:gd name="connsiteY5" fmla="*/ 24215 h 5658215"/>
              <a:gd name="connsiteX0" fmla="*/ 0 w 12192000"/>
              <a:gd name="connsiteY0" fmla="*/ 0 h 5634000"/>
              <a:gd name="connsiteX1" fmla="*/ 2342148 w 12192000"/>
              <a:gd name="connsiteY1" fmla="*/ 3460295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2342148 w 12192000"/>
              <a:gd name="connsiteY1" fmla="*/ 3460295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3352801 w 12192000"/>
              <a:gd name="connsiteY1" fmla="*/ 4280862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8553451 w 12192000"/>
              <a:gd name="connsiteY1" fmla="*/ 4865517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7124701 w 12192000"/>
              <a:gd name="connsiteY1" fmla="*/ 4635198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7124701 w 12192000"/>
              <a:gd name="connsiteY1" fmla="*/ 4635198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7124701 w 12192000"/>
              <a:gd name="connsiteY1" fmla="*/ 4635198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7124701 w 12192000"/>
              <a:gd name="connsiteY1" fmla="*/ 4635198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8591551 w 12192000"/>
              <a:gd name="connsiteY1" fmla="*/ 4546614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8077201 w 12192000"/>
              <a:gd name="connsiteY1" fmla="*/ 4546614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8153401 w 12192000"/>
              <a:gd name="connsiteY1" fmla="*/ 4174562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8115301 w 12192000"/>
              <a:gd name="connsiteY1" fmla="*/ 4387164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  <a:gd name="connsiteX0" fmla="*/ 0 w 12192000"/>
              <a:gd name="connsiteY0" fmla="*/ 0 h 5634000"/>
              <a:gd name="connsiteX1" fmla="*/ 2590801 w 12192000"/>
              <a:gd name="connsiteY1" fmla="*/ 4617483 h 5634000"/>
              <a:gd name="connsiteX2" fmla="*/ 12192000 w 12192000"/>
              <a:gd name="connsiteY2" fmla="*/ 0 h 5634000"/>
              <a:gd name="connsiteX3" fmla="*/ 12192000 w 12192000"/>
              <a:gd name="connsiteY3" fmla="*/ 5634000 h 5634000"/>
              <a:gd name="connsiteX4" fmla="*/ 0 w 12192000"/>
              <a:gd name="connsiteY4" fmla="*/ 5634000 h 5634000"/>
              <a:gd name="connsiteX5" fmla="*/ 0 w 12192000"/>
              <a:gd name="connsiteY5" fmla="*/ 0 h 563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5634000">
                <a:moveTo>
                  <a:pt x="0" y="0"/>
                </a:moveTo>
                <a:cubicBezTo>
                  <a:pt x="711200" y="1353448"/>
                  <a:pt x="558801" y="4617483"/>
                  <a:pt x="2590801" y="4617483"/>
                </a:cubicBezTo>
                <a:cubicBezTo>
                  <a:pt x="4622801" y="4617483"/>
                  <a:pt x="10684710" y="1647175"/>
                  <a:pt x="12192000" y="0"/>
                </a:cubicBezTo>
                <a:lnTo>
                  <a:pt x="12192000" y="5634000"/>
                </a:lnTo>
                <a:lnTo>
                  <a:pt x="0" y="5634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Подзаголовок 8"/>
          <p:cNvSpPr txBox="1">
            <a:spLocks/>
          </p:cNvSpPr>
          <p:nvPr/>
        </p:nvSpPr>
        <p:spPr>
          <a:xfrm>
            <a:off x="4283968" y="4083918"/>
            <a:ext cx="4662488" cy="846535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endParaRPr lang="ru-RU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" y="2660451"/>
            <a:ext cx="9128250" cy="1300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Об организации работы по построению системы оценки качества образования на основе анализа результатов государственной итоговой аттестации на 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муниципальном уровне</a:t>
            </a:r>
            <a:endParaRPr lang="en-US" altLang="ko-KR" sz="2000" b="1" dirty="0">
              <a:solidFill>
                <a:schemeClr val="bg1"/>
              </a:solidFill>
            </a:endParaRPr>
          </a:p>
        </p:txBody>
      </p:sp>
      <p:sp>
        <p:nvSpPr>
          <p:cNvPr id="13" name="Text Placeholder 3">
            <a:extLst>
              <a:ext uri="{FF2B5EF4-FFF2-40B4-BE49-F238E27FC236}">
                <a16:creationId xmlns="" xmlns:a16="http://schemas.microsoft.com/office/drawing/2014/main" id="{CCC0ED84-596D-4C02-828F-DD4844854879}"/>
              </a:ext>
            </a:extLst>
          </p:cNvPr>
          <p:cNvSpPr txBox="1">
            <a:spLocks/>
          </p:cNvSpPr>
          <p:nvPr/>
        </p:nvSpPr>
        <p:spPr>
          <a:xfrm>
            <a:off x="0" y="4011910"/>
            <a:ext cx="4716016" cy="105958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  <a:defRPr/>
            </a:pPr>
            <a:r>
              <a:rPr lang="ru-RU" sz="1600" dirty="0" smtClean="0">
                <a:solidFill>
                  <a:srgbClr val="666666"/>
                </a:solidFill>
                <a:latin typeface="Arial" pitchFamily="34" charset="0"/>
                <a:cs typeface="Arial" pitchFamily="34" charset="0"/>
              </a:rPr>
              <a:t>Чайка Марина Сергеевна,</a:t>
            </a:r>
            <a:endParaRPr lang="ru-RU" sz="1600" dirty="0">
              <a:solidFill>
                <a:srgbClr val="666666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ru-RU" sz="1600" dirty="0" smtClean="0">
                <a:solidFill>
                  <a:srgbClr val="666666"/>
                </a:solidFill>
                <a:latin typeface="Arial" pitchFamily="34" charset="0"/>
                <a:cs typeface="Arial" pitchFamily="34" charset="0"/>
              </a:rPr>
              <a:t>заместитель директора МБУ «</a:t>
            </a:r>
            <a:r>
              <a:rPr lang="ru-RU" sz="1600" dirty="0" err="1" smtClean="0">
                <a:solidFill>
                  <a:srgbClr val="666666"/>
                </a:solidFill>
                <a:latin typeface="Arial" pitchFamily="34" charset="0"/>
                <a:cs typeface="Arial" pitchFamily="34" charset="0"/>
              </a:rPr>
              <a:t>Старооскольский</a:t>
            </a:r>
            <a:r>
              <a:rPr lang="ru-RU" sz="1600" dirty="0" smtClean="0">
                <a:solidFill>
                  <a:srgbClr val="666666"/>
                </a:solidFill>
                <a:latin typeface="Arial" pitchFamily="34" charset="0"/>
                <a:cs typeface="Arial" pitchFamily="34" charset="0"/>
              </a:rPr>
              <a:t> центр оценки качества образования»</a:t>
            </a:r>
            <a:endParaRPr lang="ru-RU" sz="1600" dirty="0">
              <a:solidFill>
                <a:srgbClr val="6666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44008" y="4011910"/>
            <a:ext cx="4499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ko-KR" sz="1600" dirty="0" smtClean="0">
                <a:solidFill>
                  <a:srgbClr val="666666"/>
                </a:solidFill>
                <a:latin typeface="Arial" pitchFamily="34" charset="0"/>
                <a:cs typeface="Arial" pitchFamily="34" charset="0"/>
              </a:rPr>
              <a:t>Акимова Надежда Викторовна, начальник отдела общего образования управления образования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18" y="51470"/>
            <a:ext cx="9144000" cy="576064"/>
          </a:xfrm>
        </p:spPr>
        <p:txBody>
          <a:bodyPr/>
          <a:lstStyle/>
          <a:p>
            <a:r>
              <a:rPr lang="ru-RU" altLang="ko-KR" sz="2400" dirty="0">
                <a:solidFill>
                  <a:schemeClr val="accent1">
                    <a:lumMod val="75000"/>
                  </a:schemeClr>
                </a:solidFill>
              </a:rPr>
              <a:t>НОРМАТИВНО-ПРАВОВАЯ ДОКУМЕНТАЦИЯ</a:t>
            </a:r>
            <a:endParaRPr lang="en-US" altLang="ko-KR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72960" y="555526"/>
            <a:ext cx="8763536" cy="452431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Приказ управления образования от 22 февраля 2023 года №287 "Об организации общественного наблюдения при проведении государственной итоговой аттестации по образовательным программам среднего общего образования на территории Старооскольского городского округа в 2023 году"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altLang="ko-KR" sz="1200" dirty="0">
                <a:solidFill>
                  <a:srgbClr val="336699"/>
                </a:solidFill>
                <a:cs typeface="Arial" pitchFamily="34" charset="0"/>
              </a:rPr>
              <a:t>Приказ управления образования от 30 январь 2023 года №119 "Об утверждении «дорожных карт» по организации и проведению государственной итоговой аттестации по образовательным программам основного общего образования и среднего общего образования на территории Старооскольского городского округа в 2023 году"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Приказ управления образования от 13 январь 2023 года №29 "О направлении на обучение в ОГАОУ ДНО «Белгородский институт развития образования» кандидатов в эксперты региональных предметных комиссии но проверке выполнения заданий с развернутым ответом единого государственного экзамена по химии, физике, географии, математике, английскому языку, русскому языку, обществознанию"</a:t>
            </a:r>
          </a:p>
          <a:p>
            <a:pPr algn="just"/>
            <a:endParaRPr lang="ru-RU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Приказ управления образования от 17 ноября 2022 года №1526 "Об организации приема и регистрации заявлений на участие в государственной итоговой аттестации по образовательным программам среднего общего образования, в едином государственном экзамене на территории Старооскольского городского округа в 2023 году"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Приказ управления образования от 06 сентября 2022 года №1056 "Об утверждении ответственных лиц за организацию подготовки и проведения итогового собеседования по русскому языку, итогового сочинения (изложения), государственной итоговой аттестации по образовательным программам основного общего и среднего общего образования на территории Старооскольского городского округа в 2022–2023 учебном году"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Приказ управления образования от 30 декабря </a:t>
            </a:r>
            <a:r>
              <a:rPr lang="ru-RU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2021 года </a:t>
            </a:r>
            <a:r>
              <a:rPr lang="ru-R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№1640 "Об утверждении </a:t>
            </a:r>
            <a:r>
              <a:rPr lang="ru-RU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медиаплана</a:t>
            </a:r>
            <a:r>
              <a:rPr lang="ru-R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информационного сопровождения оценочных процедур"</a:t>
            </a:r>
          </a:p>
        </p:txBody>
      </p:sp>
    </p:spTree>
    <p:extLst>
      <p:ext uri="{BB962C8B-B14F-4D97-AF65-F5344CB8AC3E}">
        <p14:creationId xmlns="" xmlns:p14="http://schemas.microsoft.com/office/powerpoint/2010/main" val="85477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18" y="139834"/>
            <a:ext cx="9144000" cy="576064"/>
          </a:xfrm>
        </p:spPr>
        <p:txBody>
          <a:bodyPr/>
          <a:lstStyle/>
          <a:p>
            <a:r>
              <a:rPr lang="ru-RU" altLang="ko-KR" sz="2400" dirty="0">
                <a:solidFill>
                  <a:schemeClr val="accent1">
                    <a:lumMod val="75000"/>
                  </a:schemeClr>
                </a:solidFill>
              </a:rPr>
              <a:t>АНАЛИЗ ВЫПОЛНЕНИЯ «ДОРОЖНЫХ КАРТ»</a:t>
            </a:r>
            <a:endParaRPr lang="en-US" altLang="ko-KR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24071342"/>
              </p:ext>
            </p:extLst>
          </p:nvPr>
        </p:nvGraphicFramePr>
        <p:xfrm>
          <a:off x="107504" y="1419622"/>
          <a:ext cx="8964487" cy="35283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1642">
                  <a:extLst>
                    <a:ext uri="{9D8B030D-6E8A-4147-A177-3AD203B41FA5}">
                      <a16:colId xmlns="" xmlns:a16="http://schemas.microsoft.com/office/drawing/2014/main" val="589988629"/>
                    </a:ext>
                  </a:extLst>
                </a:gridCol>
                <a:gridCol w="2504953">
                  <a:extLst>
                    <a:ext uri="{9D8B030D-6E8A-4147-A177-3AD203B41FA5}">
                      <a16:colId xmlns="" xmlns:a16="http://schemas.microsoft.com/office/drawing/2014/main" val="449497817"/>
                    </a:ext>
                  </a:extLst>
                </a:gridCol>
                <a:gridCol w="1063406">
                  <a:extLst>
                    <a:ext uri="{9D8B030D-6E8A-4147-A177-3AD203B41FA5}">
                      <a16:colId xmlns="" xmlns:a16="http://schemas.microsoft.com/office/drawing/2014/main" val="1140325517"/>
                    </a:ext>
                  </a:extLst>
                </a:gridCol>
                <a:gridCol w="1280515">
                  <a:extLst>
                    <a:ext uri="{9D8B030D-6E8A-4147-A177-3AD203B41FA5}">
                      <a16:colId xmlns="" xmlns:a16="http://schemas.microsoft.com/office/drawing/2014/main" val="715243587"/>
                    </a:ext>
                  </a:extLst>
                </a:gridCol>
                <a:gridCol w="3673971">
                  <a:extLst>
                    <a:ext uri="{9D8B030D-6E8A-4147-A177-3AD203B41FA5}">
                      <a16:colId xmlns="" xmlns:a16="http://schemas.microsoft.com/office/drawing/2014/main" val="1569645746"/>
                    </a:ext>
                  </a:extLst>
                </a:gridCol>
              </a:tblGrid>
              <a:tr h="8335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ysClr val="windowText" lastClr="000000"/>
                          </a:solidFill>
                          <a:effectLst/>
                        </a:rPr>
                        <a:t>№ </a:t>
                      </a:r>
                      <a:r>
                        <a:rPr lang="ru-RU" sz="900" dirty="0" err="1">
                          <a:solidFill>
                            <a:sysClr val="windowText" lastClr="000000"/>
                          </a:solidFill>
                          <a:effectLst/>
                        </a:rPr>
                        <a:t>п</a:t>
                      </a:r>
                      <a:r>
                        <a:rPr lang="ru-RU" sz="900" dirty="0">
                          <a:solidFill>
                            <a:sysClr val="windowText" lastClr="000000"/>
                          </a:solidFill>
                          <a:effectLst/>
                        </a:rPr>
                        <a:t>/</a:t>
                      </a:r>
                      <a:r>
                        <a:rPr lang="ru-RU" sz="900" dirty="0" err="1">
                          <a:solidFill>
                            <a:sysClr val="windowText" lastClr="000000"/>
                          </a:solidFill>
                          <a:effectLst/>
                        </a:rPr>
                        <a:t>п</a:t>
                      </a:r>
                      <a:endParaRPr lang="ru-RU" sz="9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3" marR="540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ysClr val="windowText" lastClr="000000"/>
                          </a:solidFill>
                          <a:effectLst/>
                        </a:rPr>
                        <a:t>Мероприятия</a:t>
                      </a:r>
                      <a:endParaRPr lang="ru-RU" sz="9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3" marR="540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ysClr val="windowText" lastClr="000000"/>
                          </a:solidFill>
                          <a:effectLst/>
                        </a:rPr>
                        <a:t>Установленные сроки проведения и завершения мероприятия</a:t>
                      </a:r>
                      <a:endParaRPr lang="ru-RU" sz="9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3" marR="540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ysClr val="windowText" lastClr="000000"/>
                          </a:solidFill>
                          <a:effectLst/>
                        </a:rPr>
                        <a:t>Ответственные исполнители </a:t>
                      </a:r>
                      <a:endParaRPr lang="ru-RU" sz="9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3" marR="540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ysClr val="windowText" lastClr="000000"/>
                          </a:solidFill>
                          <a:effectLst/>
                        </a:rPr>
                        <a:t>Вид подтверждающего документа</a:t>
                      </a:r>
                      <a:endParaRPr lang="ru-RU" sz="9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3" marR="540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44008060"/>
                  </a:ext>
                </a:extLst>
              </a:tr>
              <a:tr h="3334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ysClr val="windowText" lastClr="000000"/>
                          </a:solidFill>
                          <a:effectLst/>
                        </a:rPr>
                        <a:t>1.8.</a:t>
                      </a:r>
                      <a:endParaRPr lang="ru-RU" sz="9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3" marR="540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ysClr val="windowText" lastClr="000000"/>
                          </a:solidFill>
                          <a:effectLst/>
                        </a:rPr>
                        <a:t>Информационно - разъяснительная работа по сопровождению итогового собеседования на территории Белгородской области в 2022 году</a:t>
                      </a:r>
                      <a:endParaRPr lang="ru-RU" sz="9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3" marR="540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76270675"/>
                  </a:ext>
                </a:extLst>
              </a:tr>
              <a:tr h="2361420">
                <a:tc>
                  <a:txBody>
                    <a:bodyPr/>
                    <a:lstStyle/>
                    <a:p>
                      <a:pPr marL="2286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ysClr val="windowText" lastClr="000000"/>
                          </a:solidFill>
                          <a:effectLst/>
                        </a:rPr>
                        <a:t>1.8.1.</a:t>
                      </a:r>
                      <a:endParaRPr lang="ru-RU" sz="9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3" marR="540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88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ysClr val="windowText" lastClr="000000"/>
                          </a:solidFill>
                          <a:effectLst/>
                        </a:rPr>
                        <a:t>Информирование граждан о порядке проведения итогового собеседования,   сроках  проведения  итогового собеседования: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7160" algn="l"/>
                        </a:tabLst>
                      </a:pPr>
                      <a:r>
                        <a:rPr lang="ru-RU" sz="900" dirty="0">
                          <a:solidFill>
                            <a:sysClr val="windowText" lastClr="000000"/>
                          </a:solidFill>
                          <a:effectLst/>
                        </a:rPr>
                        <a:t>-	участников итогового собеседования;</a:t>
                      </a:r>
                    </a:p>
                    <a:p>
                      <a:pPr marR="88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ysClr val="windowText" lastClr="000000"/>
                          </a:solidFill>
                          <a:effectLst/>
                        </a:rPr>
                        <a:t>- родителей (законных представителей)  участников итогового собеседования;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7160" algn="l"/>
                        </a:tabLst>
                      </a:pPr>
                      <a:r>
                        <a:rPr lang="ru-RU" sz="900" dirty="0">
                          <a:solidFill>
                            <a:sysClr val="windowText" lastClr="000000"/>
                          </a:solidFill>
                          <a:effectLst/>
                        </a:rPr>
                        <a:t>-	представителей общественности</a:t>
                      </a:r>
                      <a:endParaRPr lang="ru-RU" sz="9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3" marR="540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141605" indent="8890">
                        <a:lnSpc>
                          <a:spcPct val="107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900" dirty="0">
                          <a:solidFill>
                            <a:sysClr val="windowText" lastClr="000000"/>
                          </a:solidFill>
                          <a:effectLst/>
                        </a:rPr>
                        <a:t>не позднее </a:t>
                      </a:r>
                      <a:r>
                        <a:rPr lang="ru-RU" sz="90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чем </a:t>
                      </a:r>
                      <a:r>
                        <a:rPr lang="ru-RU" sz="900" dirty="0">
                          <a:solidFill>
                            <a:sysClr val="windowText" lastClr="000000"/>
                          </a:solidFill>
                          <a:effectLst/>
                        </a:rPr>
                        <a:t>за </a:t>
                      </a:r>
                      <a:r>
                        <a:rPr lang="ru-RU" sz="900" spc="-5" dirty="0">
                          <a:solidFill>
                            <a:sysClr val="windowText" lastClr="000000"/>
                          </a:solidFill>
                          <a:effectLst/>
                        </a:rPr>
                        <a:t>месяц до завершения </a:t>
                      </a:r>
                      <a:r>
                        <a:rPr lang="ru-RU" sz="900" dirty="0">
                          <a:solidFill>
                            <a:sysClr val="windowText" lastClr="000000"/>
                          </a:solidFill>
                          <a:effectLst/>
                        </a:rPr>
                        <a:t>срока подачи заявления</a:t>
                      </a:r>
                      <a:endParaRPr lang="ru-RU" sz="9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3" marR="540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ysClr val="windowText" lastClr="000000"/>
                          </a:solidFill>
                          <a:effectLst/>
                        </a:rPr>
                        <a:t>Акимова Н.В. – начальник одела общего образования управления образования администрации Старооскольского городского округа (далее – УО), </a:t>
                      </a:r>
                      <a:endParaRPr lang="ru-RU" sz="90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ysClr val="windowText" lastClr="000000"/>
                          </a:solidFill>
                          <a:effectLst/>
                        </a:rPr>
                        <a:t>Лунева С.Н. -директор муниципального бюджетного учреждения «</a:t>
                      </a:r>
                      <a:r>
                        <a:rPr lang="ru-RU" sz="800" dirty="0" err="1">
                          <a:solidFill>
                            <a:sysClr val="windowText" lastClr="000000"/>
                          </a:solidFill>
                          <a:effectLst/>
                        </a:rPr>
                        <a:t>Старооскольский</a:t>
                      </a:r>
                      <a:r>
                        <a:rPr lang="ru-RU" sz="800" dirty="0">
                          <a:solidFill>
                            <a:sysClr val="windowText" lastClr="000000"/>
                          </a:solidFill>
                          <a:effectLst/>
                        </a:rPr>
                        <a:t> центр оценки качества образования (далее – МБУ «СЦОКО»),</a:t>
                      </a:r>
                      <a:endParaRPr lang="ru-RU" sz="90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indent="-4445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63700" algn="l"/>
                        </a:tabLst>
                      </a:pPr>
                      <a:r>
                        <a:rPr lang="ru-RU" sz="800" dirty="0">
                          <a:solidFill>
                            <a:sysClr val="windowText" lastClr="000000"/>
                          </a:solidFill>
                          <a:effectLst/>
                        </a:rPr>
                        <a:t>руководители ОО</a:t>
                      </a:r>
                      <a:endParaRPr lang="ru-RU" sz="9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3" marR="540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26670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ysClr val="windowText" lastClr="000000"/>
                          </a:solidFill>
                          <a:effectLst/>
                        </a:rPr>
                        <a:t>Письма МБУ «СЦОКО»  «О направлении приказов ИС-9»:</a:t>
                      </a:r>
                      <a:endParaRPr lang="ru-RU" sz="90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marL="342900" marR="2667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ru-RU" sz="800" dirty="0">
                          <a:solidFill>
                            <a:sysClr val="windowText" lastClr="000000"/>
                          </a:solidFill>
                          <a:effectLst/>
                        </a:rPr>
                        <a:t>от 21.11.2022 № 01-13/588;</a:t>
                      </a:r>
                      <a:endParaRPr lang="ru-RU" sz="90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marL="342900" marR="2667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ru-RU" sz="800" dirty="0">
                          <a:solidFill>
                            <a:sysClr val="windowText" lastClr="000000"/>
                          </a:solidFill>
                          <a:effectLst/>
                        </a:rPr>
                        <a:t>от 05.2.2022 № 01-13/603;</a:t>
                      </a:r>
                      <a:endParaRPr lang="ru-RU" sz="90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marL="342900" marR="2667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ru-RU" sz="800" dirty="0">
                          <a:solidFill>
                            <a:sysClr val="windowText" lastClr="000000"/>
                          </a:solidFill>
                          <a:effectLst/>
                        </a:rPr>
                        <a:t>от 20.12.2022 №01-13/704</a:t>
                      </a:r>
                      <a:endParaRPr lang="ru-RU" sz="90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marR="26670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ysClr val="windowText" lastClr="000000"/>
                          </a:solidFill>
                          <a:effectLst/>
                        </a:rPr>
                        <a:t>Размещение информации на сайтах общеобразовательных организаций </a:t>
                      </a:r>
                      <a:r>
                        <a:rPr lang="ru-RU" sz="800" u="sng" dirty="0">
                          <a:solidFill>
                            <a:sysClr val="windowText" lastClr="000000"/>
                          </a:solidFill>
                          <a:effectLst/>
                          <a:hlinkClick r:id="rId2"/>
                        </a:rPr>
                        <a:t>http://www.oskoluno.ru/index.php?option=com_weblinks&amp;view=category&amp;id=41&amp;Itemid=93</a:t>
                      </a:r>
                      <a:endParaRPr lang="ru-RU" sz="90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 marR="26670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ysClr val="windowText" lastClr="000000"/>
                          </a:solidFill>
                          <a:effectLst/>
                        </a:rPr>
                        <a:t>  Размещение информации на сайтах УО, МБУ «СЦОКО» (</a:t>
                      </a:r>
                      <a:r>
                        <a:rPr lang="ru-RU" sz="800" u="sng" dirty="0">
                          <a:solidFill>
                            <a:sysClr val="windowText" lastClr="000000"/>
                          </a:solidFill>
                          <a:effectLst/>
                          <a:hlinkClick r:id="rId3"/>
                        </a:rPr>
                        <a:t>http://www.oskoluno.ru/index.php?option=com_content&amp;view=article&amp;id=16120&amp;Itemid=277</a:t>
                      </a:r>
                      <a:r>
                        <a:rPr lang="ru-RU" sz="800" dirty="0">
                          <a:solidFill>
                            <a:sysClr val="windowText" lastClr="000000"/>
                          </a:solidFill>
                          <a:effectLst/>
                        </a:rPr>
                        <a:t>)</a:t>
                      </a:r>
                      <a:endParaRPr lang="ru-RU" sz="90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ru-RU" sz="9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13" marR="5401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65847956"/>
                  </a:ext>
                </a:extLst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-122362" y="596547"/>
            <a:ext cx="938872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663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663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663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663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663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663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663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663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663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63700" algn="l"/>
              </a:tabLst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Отчет по выполнению мероприятий </a:t>
            </a: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дорожной карты</a:t>
            </a: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 организации и проведению государственной итоговой аттестации</a:t>
            </a:r>
            <a:endParaRPr kumimoji="0" lang="ru-RU" altLang="ru-RU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63700" algn="l"/>
              </a:tabLst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 образовательным программам основного общего образования  на территории Белгородской области  октябрь-декабрь 2022 года </a:t>
            </a:r>
            <a:endParaRPr kumimoji="0" lang="ru-RU" altLang="ru-RU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63700" algn="l"/>
              </a:tabLst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Отчетный период: октябрь-декабрь (4 квартал) 2022 года</a:t>
            </a:r>
            <a:endParaRPr kumimoji="0" lang="ru-RU" altLang="ru-RU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63700" algn="l"/>
              </a:tabLst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542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E97A91DC-FABD-4637-88C9-FB4F2FE4C3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95486"/>
            <a:ext cx="9144000" cy="576064"/>
          </a:xfrm>
        </p:spPr>
        <p:txBody>
          <a:bodyPr/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ПСИХОЛОГО-ПЕДАГОГИЧЕСКОЕ СОПРОВОЖДЕНИЕ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="" xmlns:a16="http://schemas.microsoft.com/office/drawing/2014/main" id="{B72AB48D-B5C4-4FB5-B109-CACC7DF52E18}"/>
              </a:ext>
            </a:extLst>
          </p:cNvPr>
          <p:cNvSpPr/>
          <p:nvPr/>
        </p:nvSpPr>
        <p:spPr>
          <a:xfrm>
            <a:off x="964743" y="988266"/>
            <a:ext cx="2520281" cy="638368"/>
          </a:xfrm>
          <a:custGeom>
            <a:avLst/>
            <a:gdLst>
              <a:gd name="connsiteX0" fmla="*/ 6035040 w 6042355"/>
              <a:gd name="connsiteY0" fmla="*/ 0 h 3035808"/>
              <a:gd name="connsiteX1" fmla="*/ 0 w 6042355"/>
              <a:gd name="connsiteY1" fmla="*/ 29261 h 3035808"/>
              <a:gd name="connsiteX2" fmla="*/ 0 w 6042355"/>
              <a:gd name="connsiteY2" fmla="*/ 3035808 h 3035808"/>
              <a:gd name="connsiteX3" fmla="*/ 6042355 w 6042355"/>
              <a:gd name="connsiteY3" fmla="*/ 3035808 h 3035808"/>
              <a:gd name="connsiteX0" fmla="*/ 6035040 w 6042355"/>
              <a:gd name="connsiteY0" fmla="*/ 0 h 3035808"/>
              <a:gd name="connsiteX1" fmla="*/ 7316 w 6042355"/>
              <a:gd name="connsiteY1" fmla="*/ 0 h 3035808"/>
              <a:gd name="connsiteX2" fmla="*/ 0 w 6042355"/>
              <a:gd name="connsiteY2" fmla="*/ 3035808 h 3035808"/>
              <a:gd name="connsiteX3" fmla="*/ 6042355 w 6042355"/>
              <a:gd name="connsiteY3" fmla="*/ 3035808 h 3035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2355" h="3035808">
                <a:moveTo>
                  <a:pt x="6035040" y="0"/>
                </a:moveTo>
                <a:lnTo>
                  <a:pt x="7316" y="0"/>
                </a:lnTo>
                <a:cubicBezTo>
                  <a:pt x="4877" y="1011936"/>
                  <a:pt x="2439" y="2023872"/>
                  <a:pt x="0" y="3035808"/>
                </a:cubicBezTo>
                <a:lnTo>
                  <a:pt x="6042355" y="3035808"/>
                </a:lnTo>
              </a:path>
            </a:pathLst>
          </a:cu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75D60FD7-8A86-4EF1-8EAC-0CE9A528661D}"/>
              </a:ext>
            </a:extLst>
          </p:cNvPr>
          <p:cNvSpPr txBox="1"/>
          <p:nvPr/>
        </p:nvSpPr>
        <p:spPr>
          <a:xfrm>
            <a:off x="971600" y="987825"/>
            <a:ext cx="250656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групповые профилактические занятия для выпускников 9,11-х классов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="" xmlns:a16="http://schemas.microsoft.com/office/drawing/2014/main" id="{51DD8B99-3AD1-4E0C-8935-EE8B7BB17B7C}"/>
              </a:ext>
            </a:extLst>
          </p:cNvPr>
          <p:cNvSpPr/>
          <p:nvPr/>
        </p:nvSpPr>
        <p:spPr>
          <a:xfrm>
            <a:off x="964743" y="1757624"/>
            <a:ext cx="2520281" cy="461665"/>
          </a:xfrm>
          <a:custGeom>
            <a:avLst/>
            <a:gdLst>
              <a:gd name="connsiteX0" fmla="*/ 6035040 w 6042355"/>
              <a:gd name="connsiteY0" fmla="*/ 0 h 3035808"/>
              <a:gd name="connsiteX1" fmla="*/ 0 w 6042355"/>
              <a:gd name="connsiteY1" fmla="*/ 29261 h 3035808"/>
              <a:gd name="connsiteX2" fmla="*/ 0 w 6042355"/>
              <a:gd name="connsiteY2" fmla="*/ 3035808 h 3035808"/>
              <a:gd name="connsiteX3" fmla="*/ 6042355 w 6042355"/>
              <a:gd name="connsiteY3" fmla="*/ 3035808 h 3035808"/>
              <a:gd name="connsiteX0" fmla="*/ 6035040 w 6042355"/>
              <a:gd name="connsiteY0" fmla="*/ 0 h 3035808"/>
              <a:gd name="connsiteX1" fmla="*/ 7316 w 6042355"/>
              <a:gd name="connsiteY1" fmla="*/ 0 h 3035808"/>
              <a:gd name="connsiteX2" fmla="*/ 0 w 6042355"/>
              <a:gd name="connsiteY2" fmla="*/ 3035808 h 3035808"/>
              <a:gd name="connsiteX3" fmla="*/ 6042355 w 6042355"/>
              <a:gd name="connsiteY3" fmla="*/ 3035808 h 3035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2355" h="3035808">
                <a:moveTo>
                  <a:pt x="6035040" y="0"/>
                </a:moveTo>
                <a:lnTo>
                  <a:pt x="7316" y="0"/>
                </a:lnTo>
                <a:cubicBezTo>
                  <a:pt x="4877" y="1011936"/>
                  <a:pt x="2439" y="2023872"/>
                  <a:pt x="0" y="3035808"/>
                </a:cubicBezTo>
                <a:lnTo>
                  <a:pt x="6042355" y="3035808"/>
                </a:lnTo>
              </a:path>
            </a:pathLst>
          </a:cu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3D90C53-63E0-4D6F-8BC5-95926E128614}"/>
              </a:ext>
            </a:extLst>
          </p:cNvPr>
          <p:cNvSpPr txBox="1"/>
          <p:nvPr/>
        </p:nvSpPr>
        <p:spPr>
          <a:xfrm>
            <a:off x="946488" y="1755688"/>
            <a:ext cx="253853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групповые консультации для родителей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Freeform 5">
            <a:extLst>
              <a:ext uri="{FF2B5EF4-FFF2-40B4-BE49-F238E27FC236}">
                <a16:creationId xmlns="" xmlns:a16="http://schemas.microsoft.com/office/drawing/2014/main" id="{42F2F5A0-E516-444E-A9F4-274DA9342A5F}"/>
              </a:ext>
            </a:extLst>
          </p:cNvPr>
          <p:cNvSpPr/>
          <p:nvPr/>
        </p:nvSpPr>
        <p:spPr>
          <a:xfrm>
            <a:off x="978458" y="3362794"/>
            <a:ext cx="2520281" cy="501410"/>
          </a:xfrm>
          <a:custGeom>
            <a:avLst/>
            <a:gdLst>
              <a:gd name="connsiteX0" fmla="*/ 6035040 w 6042355"/>
              <a:gd name="connsiteY0" fmla="*/ 0 h 3035808"/>
              <a:gd name="connsiteX1" fmla="*/ 0 w 6042355"/>
              <a:gd name="connsiteY1" fmla="*/ 29261 h 3035808"/>
              <a:gd name="connsiteX2" fmla="*/ 0 w 6042355"/>
              <a:gd name="connsiteY2" fmla="*/ 3035808 h 3035808"/>
              <a:gd name="connsiteX3" fmla="*/ 6042355 w 6042355"/>
              <a:gd name="connsiteY3" fmla="*/ 3035808 h 3035808"/>
              <a:gd name="connsiteX0" fmla="*/ 6035040 w 6042355"/>
              <a:gd name="connsiteY0" fmla="*/ 0 h 3035808"/>
              <a:gd name="connsiteX1" fmla="*/ 7316 w 6042355"/>
              <a:gd name="connsiteY1" fmla="*/ 0 h 3035808"/>
              <a:gd name="connsiteX2" fmla="*/ 0 w 6042355"/>
              <a:gd name="connsiteY2" fmla="*/ 3035808 h 3035808"/>
              <a:gd name="connsiteX3" fmla="*/ 6042355 w 6042355"/>
              <a:gd name="connsiteY3" fmla="*/ 3035808 h 3035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2355" h="3035808">
                <a:moveTo>
                  <a:pt x="6035040" y="0"/>
                </a:moveTo>
                <a:lnTo>
                  <a:pt x="7316" y="0"/>
                </a:lnTo>
                <a:cubicBezTo>
                  <a:pt x="4877" y="1011936"/>
                  <a:pt x="2439" y="2023872"/>
                  <a:pt x="0" y="3035808"/>
                </a:cubicBezTo>
                <a:lnTo>
                  <a:pt x="6042355" y="3035808"/>
                </a:lnTo>
              </a:path>
            </a:pathLst>
          </a:cu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6F76E862-C072-4319-BDBC-1168201A496E}"/>
              </a:ext>
            </a:extLst>
          </p:cNvPr>
          <p:cNvSpPr txBox="1"/>
          <p:nvPr/>
        </p:nvSpPr>
        <p:spPr>
          <a:xfrm>
            <a:off x="978458" y="3395183"/>
            <a:ext cx="253853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методические консультации для педагогов 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26A58D3F-24D9-49AF-A213-ACC8CF2AA80B}"/>
              </a:ext>
            </a:extLst>
          </p:cNvPr>
          <p:cNvSpPr txBox="1"/>
          <p:nvPr/>
        </p:nvSpPr>
        <p:spPr>
          <a:xfrm>
            <a:off x="162370" y="1098518"/>
            <a:ext cx="8058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2000" dirty="0">
                <a:solidFill>
                  <a:srgbClr val="C00000"/>
                </a:solidFill>
              </a:rPr>
              <a:t>2329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5EBE723-DB86-4A94-BE2B-9A78C3C24F5C}"/>
              </a:ext>
            </a:extLst>
          </p:cNvPr>
          <p:cNvSpPr txBox="1"/>
          <p:nvPr/>
        </p:nvSpPr>
        <p:spPr>
          <a:xfrm>
            <a:off x="162370" y="1770862"/>
            <a:ext cx="7920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2000" dirty="0">
                <a:solidFill>
                  <a:srgbClr val="C00000"/>
                </a:solidFill>
              </a:rPr>
              <a:t>2971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A455CB9D-BE99-4C87-A904-29636595B159}"/>
              </a:ext>
            </a:extLst>
          </p:cNvPr>
          <p:cNvSpPr txBox="1"/>
          <p:nvPr/>
        </p:nvSpPr>
        <p:spPr>
          <a:xfrm>
            <a:off x="330387" y="3436385"/>
            <a:ext cx="6298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2000" dirty="0">
                <a:solidFill>
                  <a:srgbClr val="C00000"/>
                </a:solidFill>
              </a:rPr>
              <a:t>478</a:t>
            </a:r>
          </a:p>
        </p:txBody>
      </p:sp>
      <p:graphicFrame>
        <p:nvGraphicFramePr>
          <p:cNvPr id="15" name="Схема 14">
            <a:extLst>
              <a:ext uri="{FF2B5EF4-FFF2-40B4-BE49-F238E27FC236}">
                <a16:creationId xmlns="" xmlns:a16="http://schemas.microsoft.com/office/drawing/2014/main" id="{6F5A5069-68D1-41AC-8EDF-5C1988545B67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3563428318"/>
              </p:ext>
            </p:extLst>
          </p:nvPr>
        </p:nvGraphicFramePr>
        <p:xfrm>
          <a:off x="3635896" y="1008195"/>
          <a:ext cx="5362205" cy="3147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75D60FD7-8A86-4EF1-8EAC-0CE9A528661D}"/>
              </a:ext>
            </a:extLst>
          </p:cNvPr>
          <p:cNvSpPr txBox="1"/>
          <p:nvPr/>
        </p:nvSpPr>
        <p:spPr>
          <a:xfrm>
            <a:off x="968197" y="2348542"/>
            <a:ext cx="250656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мониторинг эмоционального состояния и психологической готовности выпускников 9,11-х классов к сдаче ГИА-9, ГИА-11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26A58D3F-24D9-49AF-A213-ACC8CF2AA80B}"/>
              </a:ext>
            </a:extLst>
          </p:cNvPr>
          <p:cNvSpPr txBox="1"/>
          <p:nvPr/>
        </p:nvSpPr>
        <p:spPr>
          <a:xfrm>
            <a:off x="134667" y="2563986"/>
            <a:ext cx="8058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2000" dirty="0">
                <a:solidFill>
                  <a:srgbClr val="C00000"/>
                </a:solidFill>
              </a:rPr>
              <a:t>2329</a:t>
            </a:r>
          </a:p>
        </p:txBody>
      </p:sp>
      <p:sp>
        <p:nvSpPr>
          <p:cNvPr id="18" name="Freeform 5">
            <a:extLst>
              <a:ext uri="{FF2B5EF4-FFF2-40B4-BE49-F238E27FC236}">
                <a16:creationId xmlns="" xmlns:a16="http://schemas.microsoft.com/office/drawing/2014/main" id="{B72AB48D-B5C4-4FB5-B109-CACC7DF52E18}"/>
              </a:ext>
            </a:extLst>
          </p:cNvPr>
          <p:cNvSpPr/>
          <p:nvPr/>
        </p:nvSpPr>
        <p:spPr>
          <a:xfrm>
            <a:off x="978458" y="2346407"/>
            <a:ext cx="2520281" cy="890813"/>
          </a:xfrm>
          <a:custGeom>
            <a:avLst/>
            <a:gdLst>
              <a:gd name="connsiteX0" fmla="*/ 6035040 w 6042355"/>
              <a:gd name="connsiteY0" fmla="*/ 0 h 3035808"/>
              <a:gd name="connsiteX1" fmla="*/ 0 w 6042355"/>
              <a:gd name="connsiteY1" fmla="*/ 29261 h 3035808"/>
              <a:gd name="connsiteX2" fmla="*/ 0 w 6042355"/>
              <a:gd name="connsiteY2" fmla="*/ 3035808 h 3035808"/>
              <a:gd name="connsiteX3" fmla="*/ 6042355 w 6042355"/>
              <a:gd name="connsiteY3" fmla="*/ 3035808 h 3035808"/>
              <a:gd name="connsiteX0" fmla="*/ 6035040 w 6042355"/>
              <a:gd name="connsiteY0" fmla="*/ 0 h 3035808"/>
              <a:gd name="connsiteX1" fmla="*/ 7316 w 6042355"/>
              <a:gd name="connsiteY1" fmla="*/ 0 h 3035808"/>
              <a:gd name="connsiteX2" fmla="*/ 0 w 6042355"/>
              <a:gd name="connsiteY2" fmla="*/ 3035808 h 3035808"/>
              <a:gd name="connsiteX3" fmla="*/ 6042355 w 6042355"/>
              <a:gd name="connsiteY3" fmla="*/ 3035808 h 3035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2355" h="3035808">
                <a:moveTo>
                  <a:pt x="6035040" y="0"/>
                </a:moveTo>
                <a:lnTo>
                  <a:pt x="7316" y="0"/>
                </a:lnTo>
                <a:cubicBezTo>
                  <a:pt x="4877" y="1011936"/>
                  <a:pt x="2439" y="2023872"/>
                  <a:pt x="0" y="3035808"/>
                </a:cubicBezTo>
                <a:lnTo>
                  <a:pt x="6042355" y="3035808"/>
                </a:lnTo>
              </a:path>
            </a:pathLst>
          </a:cu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Freeform 5">
            <a:extLst>
              <a:ext uri="{FF2B5EF4-FFF2-40B4-BE49-F238E27FC236}">
                <a16:creationId xmlns="" xmlns:a16="http://schemas.microsoft.com/office/drawing/2014/main" id="{42F2F5A0-E516-444E-A9F4-274DA9342A5F}"/>
              </a:ext>
            </a:extLst>
          </p:cNvPr>
          <p:cNvSpPr/>
          <p:nvPr/>
        </p:nvSpPr>
        <p:spPr>
          <a:xfrm>
            <a:off x="960203" y="3999548"/>
            <a:ext cx="2520281" cy="660433"/>
          </a:xfrm>
          <a:custGeom>
            <a:avLst/>
            <a:gdLst>
              <a:gd name="connsiteX0" fmla="*/ 6035040 w 6042355"/>
              <a:gd name="connsiteY0" fmla="*/ 0 h 3035808"/>
              <a:gd name="connsiteX1" fmla="*/ 0 w 6042355"/>
              <a:gd name="connsiteY1" fmla="*/ 29261 h 3035808"/>
              <a:gd name="connsiteX2" fmla="*/ 0 w 6042355"/>
              <a:gd name="connsiteY2" fmla="*/ 3035808 h 3035808"/>
              <a:gd name="connsiteX3" fmla="*/ 6042355 w 6042355"/>
              <a:gd name="connsiteY3" fmla="*/ 3035808 h 3035808"/>
              <a:gd name="connsiteX0" fmla="*/ 6035040 w 6042355"/>
              <a:gd name="connsiteY0" fmla="*/ 0 h 3035808"/>
              <a:gd name="connsiteX1" fmla="*/ 7316 w 6042355"/>
              <a:gd name="connsiteY1" fmla="*/ 0 h 3035808"/>
              <a:gd name="connsiteX2" fmla="*/ 0 w 6042355"/>
              <a:gd name="connsiteY2" fmla="*/ 3035808 h 3035808"/>
              <a:gd name="connsiteX3" fmla="*/ 6042355 w 6042355"/>
              <a:gd name="connsiteY3" fmla="*/ 3035808 h 3035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2355" h="3035808">
                <a:moveTo>
                  <a:pt x="6035040" y="0"/>
                </a:moveTo>
                <a:lnTo>
                  <a:pt x="7316" y="0"/>
                </a:lnTo>
                <a:cubicBezTo>
                  <a:pt x="4877" y="1011936"/>
                  <a:pt x="2439" y="2023872"/>
                  <a:pt x="0" y="3035808"/>
                </a:cubicBezTo>
                <a:lnTo>
                  <a:pt x="6042355" y="3035808"/>
                </a:lnTo>
              </a:path>
            </a:pathLst>
          </a:cu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6F76E862-C072-4319-BDBC-1168201A496E}"/>
              </a:ext>
            </a:extLst>
          </p:cNvPr>
          <p:cNvSpPr txBox="1"/>
          <p:nvPr/>
        </p:nvSpPr>
        <p:spPr>
          <a:xfrm>
            <a:off x="946488" y="3997612"/>
            <a:ext cx="253853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индивидуальные планы психолого-педагогического сопровождения выпускников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A455CB9D-BE99-4C87-A904-29636595B159}"/>
              </a:ext>
            </a:extLst>
          </p:cNvPr>
          <p:cNvSpPr txBox="1"/>
          <p:nvPr/>
        </p:nvSpPr>
        <p:spPr>
          <a:xfrm>
            <a:off x="312132" y="4073140"/>
            <a:ext cx="6298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2000" dirty="0">
                <a:solidFill>
                  <a:srgbClr val="C00000"/>
                </a:solidFill>
              </a:rPr>
              <a:t>102</a:t>
            </a:r>
          </a:p>
        </p:txBody>
      </p:sp>
    </p:spTree>
    <p:extLst>
      <p:ext uri="{BB962C8B-B14F-4D97-AF65-F5344CB8AC3E}">
        <p14:creationId xmlns="" xmlns:p14="http://schemas.microsoft.com/office/powerpoint/2010/main" val="330877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Box 9"/>
          <p:cNvSpPr txBox="1"/>
          <p:nvPr/>
        </p:nvSpPr>
        <p:spPr>
          <a:xfrm>
            <a:off x="179512" y="3147814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оказание методического сопровождения по вопросам проектирования образовательного процесса и основных образовательных программ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9" name="TextBox 9"/>
          <p:cNvSpPr txBox="1"/>
          <p:nvPr/>
        </p:nvSpPr>
        <p:spPr>
          <a:xfrm>
            <a:off x="5463984" y="7121847"/>
            <a:ext cx="251863" cy="292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разработка и реализации программ профессионального роста для педагогических работников по актуальным аспектам подготовки обучающихся к прохождению оценочных процедур в рамках ГИА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3" name="TextBox 9"/>
          <p:cNvSpPr txBox="1"/>
          <p:nvPr/>
        </p:nvSpPr>
        <p:spPr>
          <a:xfrm>
            <a:off x="4612985" y="3147814"/>
            <a:ext cx="22633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организация и проведение </a:t>
            </a:r>
          </a:p>
          <a:p>
            <a:pPr algn="ctr"/>
            <a:r>
              <a:rPr lang="ru-RU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методических мероприятий </a:t>
            </a:r>
          </a:p>
          <a:p>
            <a:pPr algn="ctr"/>
            <a:r>
              <a:rPr lang="ru-RU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по выявлению и </a:t>
            </a:r>
          </a:p>
          <a:p>
            <a:pPr algn="ctr"/>
            <a:r>
              <a:rPr lang="ru-RU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диссеминации наиболее </a:t>
            </a:r>
          </a:p>
          <a:p>
            <a:pPr algn="ctr"/>
            <a:r>
              <a:rPr lang="ru-RU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успешных практик по </a:t>
            </a:r>
          </a:p>
          <a:p>
            <a:pPr algn="ctr"/>
            <a:r>
              <a:rPr lang="ru-RU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подготовке обучающихся </a:t>
            </a:r>
          </a:p>
          <a:p>
            <a:pPr algn="ctr"/>
            <a:r>
              <a:rPr lang="ru-RU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к ГИА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7" name="TextBox 9"/>
          <p:cNvSpPr txBox="1"/>
          <p:nvPr/>
        </p:nvSpPr>
        <p:spPr>
          <a:xfrm>
            <a:off x="6876339" y="3138289"/>
            <a:ext cx="2160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оказание адресной помощи педагогическим работникам по использованию наиболее актуальных технологий и методик формирования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Текст 1">
            <a:extLst>
              <a:ext uri="{FF2B5EF4-FFF2-40B4-BE49-F238E27FC236}">
                <a16:creationId xmlns="" xmlns:a16="http://schemas.microsoft.com/office/drawing/2014/main" id="{74FD9F9A-AC3B-40C3-99AD-35EB5677729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23478"/>
            <a:ext cx="9144000" cy="576064"/>
          </a:xfrm>
        </p:spPr>
        <p:txBody>
          <a:bodyPr/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ПОДГОТОВКА ПЕДАГОГИЧЕСКИХ КАДРОВ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45590CBC-6D4C-4763-B1FE-CC3A578EB18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8" name="그림 개체 틀 7">
            <a:extLst>
              <a:ext uri="{FF2B5EF4-FFF2-40B4-BE49-F238E27FC236}">
                <a16:creationId xmlns="" xmlns:a16="http://schemas.microsoft.com/office/drawing/2014/main" id="{2B7BD9AD-DE59-4D38-AF9E-834BF7221219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10" name="그림 개체 틀 9">
            <a:extLst>
              <a:ext uri="{FF2B5EF4-FFF2-40B4-BE49-F238E27FC236}">
                <a16:creationId xmlns="" xmlns:a16="http://schemas.microsoft.com/office/drawing/2014/main" id="{711335E0-F5A0-4CB7-B32B-856905F78CC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3" name="그림 개체 틀 12">
            <a:extLst>
              <a:ext uri="{FF2B5EF4-FFF2-40B4-BE49-F238E27FC236}">
                <a16:creationId xmlns="" xmlns:a16="http://schemas.microsoft.com/office/drawing/2014/main" id="{BF00C19E-6B99-4212-8A77-A46524DB2498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pic>
        <p:nvPicPr>
          <p:cNvPr id="3074" name="Picture 2" descr="https://cdn-icons-png.flaticon.com/512/3380/338088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36" y="1336548"/>
            <a:ext cx="1171055" cy="11710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Флипчарт ico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513" y="1380477"/>
            <a:ext cx="1175050" cy="11750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9"/>
          <p:cNvSpPr txBox="1"/>
          <p:nvPr/>
        </p:nvSpPr>
        <p:spPr>
          <a:xfrm>
            <a:off x="2335782" y="3147814"/>
            <a:ext cx="23393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разработка и реализация </a:t>
            </a:r>
          </a:p>
          <a:p>
            <a:pPr algn="ctr"/>
            <a:r>
              <a:rPr lang="ru-RU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программ профессионального роста для педагогических </a:t>
            </a:r>
          </a:p>
          <a:p>
            <a:pPr algn="ctr"/>
            <a:r>
              <a:rPr lang="ru-RU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работников по актуальным </a:t>
            </a:r>
          </a:p>
          <a:p>
            <a:pPr algn="ctr"/>
            <a:r>
              <a:rPr lang="ru-RU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аспектам подготовки </a:t>
            </a:r>
          </a:p>
          <a:p>
            <a:pPr algn="ctr"/>
            <a:r>
              <a:rPr lang="ru-RU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обучающихся к прохождению оценочных процедур в рамках ГИА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1026" name="Picture 2" descr="Тетрадь icon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714" y="1317539"/>
            <a:ext cx="1228169" cy="12281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Обучение icon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718" y="1426123"/>
            <a:ext cx="1067118" cy="10671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6207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E97A91DC-FABD-4637-88C9-FB4F2FE4C3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475" y="179358"/>
            <a:ext cx="9144000" cy="576064"/>
          </a:xfrm>
        </p:spPr>
        <p:txBody>
          <a:bodyPr/>
          <a:lstStyle/>
          <a:p>
            <a:r>
              <a:rPr lang="ru-RU" sz="2700" dirty="0">
                <a:solidFill>
                  <a:schemeClr val="accent1">
                    <a:lumMod val="75000"/>
                  </a:schemeClr>
                </a:solidFill>
              </a:rPr>
              <a:t>ИСПОЛЬЗОВАНИЕ РЕЗУЛЬТАТОВ ГИА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1F1414C-BE6C-4F25-BBCA-A9B171B4A2AF}"/>
              </a:ext>
            </a:extLst>
          </p:cNvPr>
          <p:cNvSpPr txBox="1"/>
          <p:nvPr/>
        </p:nvSpPr>
        <p:spPr>
          <a:xfrm>
            <a:off x="2051720" y="1164689"/>
            <a:ext cx="69847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принятие </a:t>
            </a:r>
            <a:r>
              <a:rPr lang="ru-RU" sz="1600" dirty="0">
                <a:solidFill>
                  <a:srgbClr val="C00000"/>
                </a:solidFill>
              </a:rPr>
              <a:t>управленческих решений по совершенствованию </a:t>
            </a:r>
          </a:p>
          <a:p>
            <a:r>
              <a:rPr lang="ru-RU" sz="1600" dirty="0">
                <a:solidFill>
                  <a:srgbClr val="C00000"/>
                </a:solidFill>
              </a:rPr>
              <a:t>процесса обучения </a:t>
            </a:r>
            <a:r>
              <a:rPr lang="ru-RU" sz="1600" dirty="0"/>
              <a:t>(муниципальный орган управления образованием)</a:t>
            </a:r>
          </a:p>
        </p:txBody>
      </p:sp>
      <p:cxnSp>
        <p:nvCxnSpPr>
          <p:cNvPr id="4" name="Straight Connector 4">
            <a:extLst>
              <a:ext uri="{FF2B5EF4-FFF2-40B4-BE49-F238E27FC236}">
                <a16:creationId xmlns="" xmlns:a16="http://schemas.microsoft.com/office/drawing/2014/main" id="{9EBBAA41-4F23-405A-BC85-A20C97AC71EC}"/>
              </a:ext>
            </a:extLst>
          </p:cNvPr>
          <p:cNvCxnSpPr>
            <a:cxnSpLocks/>
          </p:cNvCxnSpPr>
          <p:nvPr/>
        </p:nvCxnSpPr>
        <p:spPr>
          <a:xfrm>
            <a:off x="1694582" y="843558"/>
            <a:ext cx="0" cy="4120584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lowchart: Connector 6">
            <a:extLst>
              <a:ext uri="{FF2B5EF4-FFF2-40B4-BE49-F238E27FC236}">
                <a16:creationId xmlns="" xmlns:a16="http://schemas.microsoft.com/office/drawing/2014/main" id="{5DEF4E9A-C108-4953-BF6D-F42D0DB00486}"/>
              </a:ext>
            </a:extLst>
          </p:cNvPr>
          <p:cNvSpPr/>
          <p:nvPr/>
        </p:nvSpPr>
        <p:spPr>
          <a:xfrm>
            <a:off x="1591869" y="1340646"/>
            <a:ext cx="216000" cy="216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Flowchart: Connector 7">
            <a:extLst>
              <a:ext uri="{FF2B5EF4-FFF2-40B4-BE49-F238E27FC236}">
                <a16:creationId xmlns="" xmlns:a16="http://schemas.microsoft.com/office/drawing/2014/main" id="{29B4FC16-A928-49D3-9D04-E7A9EDBC3A05}"/>
              </a:ext>
            </a:extLst>
          </p:cNvPr>
          <p:cNvSpPr/>
          <p:nvPr/>
        </p:nvSpPr>
        <p:spPr>
          <a:xfrm>
            <a:off x="1586582" y="3232785"/>
            <a:ext cx="216000" cy="216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Flowchart: Connector 8">
            <a:extLst>
              <a:ext uri="{FF2B5EF4-FFF2-40B4-BE49-F238E27FC236}">
                <a16:creationId xmlns="" xmlns:a16="http://schemas.microsoft.com/office/drawing/2014/main" id="{A5F6AA17-887C-479D-86E3-EA7677FDE266}"/>
              </a:ext>
            </a:extLst>
          </p:cNvPr>
          <p:cNvSpPr/>
          <p:nvPr/>
        </p:nvSpPr>
        <p:spPr>
          <a:xfrm>
            <a:off x="1594576" y="4337871"/>
            <a:ext cx="216000" cy="216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2404A32C-E271-45B9-BC96-43AEDD69CE26}"/>
              </a:ext>
            </a:extLst>
          </p:cNvPr>
          <p:cNvSpPr txBox="1"/>
          <p:nvPr/>
        </p:nvSpPr>
        <p:spPr>
          <a:xfrm>
            <a:off x="2052566" y="1872573"/>
            <a:ext cx="692430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разработка </a:t>
            </a:r>
            <a:r>
              <a:rPr lang="ru-RU" sz="1600" dirty="0">
                <a:solidFill>
                  <a:srgbClr val="C00000"/>
                </a:solidFill>
              </a:rPr>
              <a:t>и </a:t>
            </a:r>
            <a:r>
              <a:rPr lang="ru-RU" sz="1600" dirty="0" smtClean="0">
                <a:solidFill>
                  <a:srgbClr val="C00000"/>
                </a:solidFill>
              </a:rPr>
              <a:t>реализация </a:t>
            </a:r>
            <a:r>
              <a:rPr lang="ru-RU" sz="1600" dirty="0">
                <a:solidFill>
                  <a:srgbClr val="C00000"/>
                </a:solidFill>
              </a:rPr>
              <a:t>дополнительных профессиональных </a:t>
            </a:r>
          </a:p>
          <a:p>
            <a:r>
              <a:rPr lang="ru-RU" sz="1600" dirty="0">
                <a:solidFill>
                  <a:srgbClr val="C00000"/>
                </a:solidFill>
              </a:rPr>
              <a:t>программ повышения квалификации учителей и руководителей </a:t>
            </a:r>
          </a:p>
          <a:p>
            <a:r>
              <a:rPr lang="ru-RU" sz="1600" dirty="0">
                <a:solidFill>
                  <a:srgbClr val="C00000"/>
                </a:solidFill>
              </a:rPr>
              <a:t>образовательных организаций </a:t>
            </a:r>
            <a:r>
              <a:rPr lang="ru-RU" sz="1600" dirty="0"/>
              <a:t>(муниципальная методическая служба)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256B445B-790F-4A49-B4AF-BD58DB7516D5}"/>
              </a:ext>
            </a:extLst>
          </p:cNvPr>
          <p:cNvSpPr txBox="1"/>
          <p:nvPr/>
        </p:nvSpPr>
        <p:spPr>
          <a:xfrm>
            <a:off x="2042796" y="2855428"/>
            <a:ext cx="69438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планирование </a:t>
            </a:r>
            <a:r>
              <a:rPr lang="ru-RU" sz="1600" dirty="0">
                <a:solidFill>
                  <a:srgbClr val="C00000"/>
                </a:solidFill>
              </a:rPr>
              <a:t>обмена опытом работы и </a:t>
            </a:r>
            <a:r>
              <a:rPr lang="ru-RU" sz="1600" dirty="0" smtClean="0">
                <a:solidFill>
                  <a:srgbClr val="C00000"/>
                </a:solidFill>
              </a:rPr>
              <a:t>распространение </a:t>
            </a:r>
            <a:endParaRPr lang="ru-RU" sz="1600" dirty="0">
              <a:solidFill>
                <a:srgbClr val="C00000"/>
              </a:solidFill>
            </a:endParaRPr>
          </a:p>
          <a:p>
            <a:r>
              <a:rPr lang="ru-RU" sz="1600" dirty="0">
                <a:solidFill>
                  <a:srgbClr val="C00000"/>
                </a:solidFill>
              </a:rPr>
              <a:t>успешного опыта обучения учебному предмету и успешного опыта </a:t>
            </a:r>
          </a:p>
          <a:p>
            <a:r>
              <a:rPr lang="ru-RU" sz="1600" dirty="0">
                <a:solidFill>
                  <a:srgbClr val="C00000"/>
                </a:solidFill>
              </a:rPr>
              <a:t>подготовки обучающихся к государственной итоговой аттестации </a:t>
            </a:r>
          </a:p>
          <a:p>
            <a:r>
              <a:rPr lang="ru-RU" sz="1600" dirty="0"/>
              <a:t>(методические объединения учителей-предметников)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D875C300-E894-466C-867A-0E39D2831DEB}"/>
              </a:ext>
            </a:extLst>
          </p:cNvPr>
          <p:cNvSpPr txBox="1"/>
          <p:nvPr/>
        </p:nvSpPr>
        <p:spPr>
          <a:xfrm>
            <a:off x="2055674" y="4030373"/>
            <a:ext cx="69438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планирование </a:t>
            </a:r>
            <a:r>
              <a:rPr lang="ru-RU" sz="1600" dirty="0">
                <a:solidFill>
                  <a:srgbClr val="C00000"/>
                </a:solidFill>
              </a:rPr>
              <a:t>учебного процесса и </a:t>
            </a:r>
            <a:r>
              <a:rPr lang="ru-RU" sz="1600" dirty="0" smtClean="0">
                <a:solidFill>
                  <a:srgbClr val="C00000"/>
                </a:solidFill>
              </a:rPr>
              <a:t>выбора </a:t>
            </a:r>
            <a:r>
              <a:rPr lang="ru-RU" sz="1600" dirty="0">
                <a:solidFill>
                  <a:srgbClr val="C00000"/>
                </a:solidFill>
              </a:rPr>
              <a:t>технологий обучения </a:t>
            </a:r>
          </a:p>
          <a:p>
            <a:r>
              <a:rPr lang="ru-RU" sz="1600" dirty="0"/>
              <a:t>(руководителями образовательных организаций и </a:t>
            </a:r>
          </a:p>
          <a:p>
            <a:r>
              <a:rPr lang="ru-RU" sz="1600" dirty="0"/>
              <a:t>учителями-предметниками)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14" name="Flowchart: Connector 6">
            <a:extLst>
              <a:ext uri="{FF2B5EF4-FFF2-40B4-BE49-F238E27FC236}">
                <a16:creationId xmlns="" xmlns:a16="http://schemas.microsoft.com/office/drawing/2014/main" id="{1989B065-FFAB-419A-A563-064B10D6CCFB}"/>
              </a:ext>
            </a:extLst>
          </p:cNvPr>
          <p:cNvSpPr/>
          <p:nvPr/>
        </p:nvSpPr>
        <p:spPr>
          <a:xfrm>
            <a:off x="1586582" y="2151031"/>
            <a:ext cx="216000" cy="216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0" name="Picture 2" descr="инфографика бесплатно иконка">
            <a:extLst>
              <a:ext uri="{FF2B5EF4-FFF2-40B4-BE49-F238E27FC236}">
                <a16:creationId xmlns="" xmlns:a16="http://schemas.microsoft.com/office/drawing/2014/main" id="{BE9A9FA8-CE4C-48E9-9DEF-F51CFE84F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51" y="3032083"/>
            <a:ext cx="617404" cy="6174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="" xmlns:a16="http://schemas.microsoft.com/office/drawing/2014/main" id="{710208E0-9EA3-4226-A5D0-6428CA6FA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76" y="992614"/>
            <a:ext cx="733987" cy="7339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="" xmlns:a16="http://schemas.microsoft.com/office/drawing/2014/main" id="{7ECE21DC-9192-4DF9-B252-7D1742C75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33" y="1987714"/>
            <a:ext cx="617405" cy="6174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="" xmlns:a16="http://schemas.microsoft.com/office/drawing/2014/main" id="{40B98C19-D928-450C-BF1B-D48F9D7794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00" y="4076451"/>
            <a:ext cx="733987" cy="7339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2228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67494"/>
            <a:ext cx="9144000" cy="576064"/>
          </a:xfrm>
        </p:spPr>
        <p:txBody>
          <a:bodyPr/>
          <a:lstStyle/>
          <a:p>
            <a:r>
              <a:rPr lang="ru-RU" altLang="ko-KR" sz="2800" dirty="0">
                <a:solidFill>
                  <a:schemeClr val="accent1">
                    <a:lumMod val="75000"/>
                  </a:schemeClr>
                </a:solidFill>
              </a:rPr>
              <a:t>АНАЛИЗ ГИА. 1 ЭТАП</a:t>
            </a:r>
            <a:endParaRPr lang="ko-KR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80D987E-ABA4-4BA6-A75F-E8336368755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547828" y="821787"/>
            <a:ext cx="3917771" cy="1872209"/>
          </a:xfrm>
          <a:prstGeom prst="rect">
            <a:avLst/>
          </a:prstGeom>
          <a:ln w="12700">
            <a:solidFill>
              <a:srgbClr val="336699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B204888C-6B8A-4529-8ED4-F90E4A7732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554496" y="3167137"/>
            <a:ext cx="3917770" cy="1679044"/>
          </a:xfrm>
          <a:prstGeom prst="rect">
            <a:avLst/>
          </a:prstGeom>
          <a:ln>
            <a:solidFill>
              <a:srgbClr val="336699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35B6A73A-C0E1-4D4B-9508-DCFE4761A3B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/>
          <a:srcRect/>
          <a:stretch/>
        </p:blipFill>
        <p:spPr>
          <a:xfrm>
            <a:off x="5436096" y="821787"/>
            <a:ext cx="3024336" cy="4054219"/>
          </a:xfrm>
          <a:prstGeom prst="rect">
            <a:avLst/>
          </a:prstGeom>
          <a:ln w="12700">
            <a:solidFill>
              <a:srgbClr val="336699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65381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67494"/>
            <a:ext cx="9144000" cy="576064"/>
          </a:xfrm>
        </p:spPr>
        <p:txBody>
          <a:bodyPr/>
          <a:lstStyle/>
          <a:p>
            <a:r>
              <a:rPr lang="ru-RU" altLang="ko-KR" sz="2800" dirty="0">
                <a:solidFill>
                  <a:schemeClr val="accent1">
                    <a:lumMod val="75000"/>
                  </a:schemeClr>
                </a:solidFill>
              </a:rPr>
              <a:t>СБОРНИКИ СТАТИСТИЧЕСКИХ МАТЕРИАЛОВ</a:t>
            </a:r>
            <a:endParaRPr lang="ko-KR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81C26AE-2D1D-4302-86E3-12274F04EE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179512" y="1059582"/>
            <a:ext cx="4176464" cy="291849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2049B8E9-8170-4ADF-BF45-48C29463BCD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4661756" y="1059582"/>
            <a:ext cx="4176464" cy="29348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081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ents Slide Master">
  <a:themeElements>
    <a:clrScheme name="Другая 2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00B050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Section Break Slide Master">
  <a:themeElements>
    <a:clrScheme name="ALLPPT-COLOR-A3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F4A4A"/>
      </a:accent1>
      <a:accent2>
        <a:srgbClr val="262626"/>
      </a:accent2>
      <a:accent3>
        <a:srgbClr val="EF4A4A"/>
      </a:accent3>
      <a:accent4>
        <a:srgbClr val="262626"/>
      </a:accent4>
      <a:accent5>
        <a:srgbClr val="EF4A4A"/>
      </a:accent5>
      <a:accent6>
        <a:srgbClr val="262626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7775</TotalTime>
  <Words>1948</Words>
  <Application>Microsoft Office PowerPoint</Application>
  <PresentationFormat>Экран (16:9)</PresentationFormat>
  <Paragraphs>387</Paragraphs>
  <Slides>28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Contents Slide Master</vt:lpstr>
      <vt:lpstr>Section Break Slide Master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Пользователь Windows</cp:lastModifiedBy>
  <cp:revision>306</cp:revision>
  <dcterms:created xsi:type="dcterms:W3CDTF">2016-12-05T23:26:54Z</dcterms:created>
  <dcterms:modified xsi:type="dcterms:W3CDTF">2024-05-05T09:26:39Z</dcterms:modified>
</cp:coreProperties>
</file>